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67" r:id="rId5"/>
    <p:sldId id="258" r:id="rId6"/>
    <p:sldId id="260" r:id="rId7"/>
    <p:sldId id="270" r:id="rId8"/>
    <p:sldId id="259" r:id="rId9"/>
    <p:sldId id="263" r:id="rId10"/>
    <p:sldId id="261" r:id="rId11"/>
    <p:sldId id="264" r:id="rId12"/>
    <p:sldId id="262" r:id="rId13"/>
    <p:sldId id="265" r:id="rId14"/>
    <p:sldId id="266" r:id="rId15"/>
    <p:sldId id="269"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6A4"/>
    <a:srgbClr val="EA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0"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les\Documents\Miles%20Pearce\Players\Broadcast%20Information%20for%20Players%20Commercial%20Pac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les\Documents\Miles%20Pearce\Players\Broadcast%20Information%20for%20Players%20Commercial%20Pack%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les\Documents\Miles%20Pearce\Players\Broadcast%20Information%20for%20Players%20Commercial%20Pack%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les\Documents\Miles%20Pearce\Players\Broadcast%20Information%20for%20Players%20Commercial%20Pack%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iles\Documents\Miles%20Pearce\Players\Broadcast%20Information%20for%20Players%20Commercial%20Pack%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iles\Documents\Miles%20Pearce\Players\Broadcast%20Information%20for%20Players%20Commercial%20Pack%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27"/>
  <c:chart>
    <c:plotArea>
      <c:layout>
        <c:manualLayout>
          <c:layoutTarget val="inner"/>
          <c:xMode val="edge"/>
          <c:yMode val="edge"/>
          <c:x val="5.229675404498494E-2"/>
          <c:y val="3.4913583915218142E-2"/>
          <c:w val="0.92913784511113329"/>
          <c:h val="0.76171501876546588"/>
        </c:manualLayout>
      </c:layout>
      <c:barChart>
        <c:barDir val="col"/>
        <c:grouping val="stacked"/>
        <c:ser>
          <c:idx val="0"/>
          <c:order val="0"/>
          <c:tx>
            <c:strRef>
              <c:f>Sheet1!$C$3</c:f>
              <c:strCache>
                <c:ptCount val="1"/>
                <c:pt idx="0">
                  <c:v>BBC</c:v>
                </c:pt>
              </c:strCache>
            </c:strRef>
          </c:tx>
          <c:cat>
            <c:strRef>
              <c:f>Sheet1!$B$4:$B$11</c:f>
              <c:strCache>
                <c:ptCount val="8"/>
                <c:pt idx="0">
                  <c:v>GERMAN MASTERS</c:v>
                </c:pt>
                <c:pt idx="1">
                  <c:v>WELSH OPEN</c:v>
                </c:pt>
                <c:pt idx="2">
                  <c:v>CHINA OPEN</c:v>
                </c:pt>
                <c:pt idx="3">
                  <c:v>WORLD CHAMPIONSHIP</c:v>
                </c:pt>
                <c:pt idx="4">
                  <c:v>WUXI CLASSIC</c:v>
                </c:pt>
                <c:pt idx="5">
                  <c:v>AUSTRALIA GOLDFIELDS OPEN</c:v>
                </c:pt>
                <c:pt idx="6">
                  <c:v>SHANGHAI MASTERS</c:v>
                </c:pt>
                <c:pt idx="7">
                  <c:v>UK CHAMPIONSHIP</c:v>
                </c:pt>
              </c:strCache>
            </c:strRef>
          </c:cat>
          <c:val>
            <c:numRef>
              <c:f>Sheet1!$C$4:$C$11</c:f>
              <c:numCache>
                <c:formatCode>0.00</c:formatCode>
                <c:ptCount val="8"/>
                <c:pt idx="1">
                  <c:v>39.75</c:v>
                </c:pt>
                <c:pt idx="3">
                  <c:v>120.1</c:v>
                </c:pt>
                <c:pt idx="7">
                  <c:v>50.949999999999996</c:v>
                </c:pt>
              </c:numCache>
            </c:numRef>
          </c:val>
        </c:ser>
        <c:ser>
          <c:idx val="1"/>
          <c:order val="1"/>
          <c:tx>
            <c:strRef>
              <c:f>Sheet1!$D$3</c:f>
              <c:strCache>
                <c:ptCount val="1"/>
                <c:pt idx="0">
                  <c:v>FOX AUSTRALIA</c:v>
                </c:pt>
              </c:strCache>
            </c:strRef>
          </c:tx>
          <c:cat>
            <c:strRef>
              <c:f>Sheet1!$B$4:$B$11</c:f>
              <c:strCache>
                <c:ptCount val="8"/>
                <c:pt idx="0">
                  <c:v>GERMAN MASTERS</c:v>
                </c:pt>
                <c:pt idx="1">
                  <c:v>WELSH OPEN</c:v>
                </c:pt>
                <c:pt idx="2">
                  <c:v>CHINA OPEN</c:v>
                </c:pt>
                <c:pt idx="3">
                  <c:v>WORLD CHAMPIONSHIP</c:v>
                </c:pt>
                <c:pt idx="4">
                  <c:v>WUXI CLASSIC</c:v>
                </c:pt>
                <c:pt idx="5">
                  <c:v>AUSTRALIA GOLDFIELDS OPEN</c:v>
                </c:pt>
                <c:pt idx="6">
                  <c:v>SHANGHAI MASTERS</c:v>
                </c:pt>
                <c:pt idx="7">
                  <c:v>UK CHAMPIONSHIP</c:v>
                </c:pt>
              </c:strCache>
            </c:strRef>
          </c:cat>
          <c:val>
            <c:numRef>
              <c:f>Sheet1!$D$4:$D$11</c:f>
              <c:numCache>
                <c:formatCode>General</c:formatCode>
                <c:ptCount val="8"/>
                <c:pt idx="5" formatCode="0.00">
                  <c:v>77.03</c:v>
                </c:pt>
              </c:numCache>
            </c:numRef>
          </c:val>
        </c:ser>
        <c:ser>
          <c:idx val="2"/>
          <c:order val="2"/>
          <c:tx>
            <c:strRef>
              <c:f>Sheet1!$E$3</c:f>
              <c:strCache>
                <c:ptCount val="1"/>
                <c:pt idx="0">
                  <c:v>EUROSPORT</c:v>
                </c:pt>
              </c:strCache>
            </c:strRef>
          </c:tx>
          <c:cat>
            <c:strRef>
              <c:f>Sheet1!$B$4:$B$11</c:f>
              <c:strCache>
                <c:ptCount val="8"/>
                <c:pt idx="0">
                  <c:v>GERMAN MASTERS</c:v>
                </c:pt>
                <c:pt idx="1">
                  <c:v>WELSH OPEN</c:v>
                </c:pt>
                <c:pt idx="2">
                  <c:v>CHINA OPEN</c:v>
                </c:pt>
                <c:pt idx="3">
                  <c:v>WORLD CHAMPIONSHIP</c:v>
                </c:pt>
                <c:pt idx="4">
                  <c:v>WUXI CLASSIC</c:v>
                </c:pt>
                <c:pt idx="5">
                  <c:v>AUSTRALIA GOLDFIELDS OPEN</c:v>
                </c:pt>
                <c:pt idx="6">
                  <c:v>SHANGHAI MASTERS</c:v>
                </c:pt>
                <c:pt idx="7">
                  <c:v>UK CHAMPIONSHIP</c:v>
                </c:pt>
              </c:strCache>
            </c:strRef>
          </c:cat>
          <c:val>
            <c:numRef>
              <c:f>Sheet1!$E$4:$E$11</c:f>
              <c:numCache>
                <c:formatCode>0.00</c:formatCode>
                <c:ptCount val="8"/>
                <c:pt idx="0">
                  <c:v>29</c:v>
                </c:pt>
                <c:pt idx="1">
                  <c:v>58.449999999999996</c:v>
                </c:pt>
                <c:pt idx="2">
                  <c:v>91.33</c:v>
                </c:pt>
                <c:pt idx="3">
                  <c:v>210.52</c:v>
                </c:pt>
                <c:pt idx="4">
                  <c:v>30.4</c:v>
                </c:pt>
                <c:pt idx="5">
                  <c:v>41.05</c:v>
                </c:pt>
                <c:pt idx="6">
                  <c:v>41.25</c:v>
                </c:pt>
                <c:pt idx="7">
                  <c:v>96.25</c:v>
                </c:pt>
              </c:numCache>
            </c:numRef>
          </c:val>
        </c:ser>
        <c:ser>
          <c:idx val="3"/>
          <c:order val="3"/>
          <c:tx>
            <c:strRef>
              <c:f>Sheet1!$F$3</c:f>
              <c:strCache>
                <c:ptCount val="1"/>
                <c:pt idx="0">
                  <c:v>CCTV5</c:v>
                </c:pt>
              </c:strCache>
            </c:strRef>
          </c:tx>
          <c:cat>
            <c:strRef>
              <c:f>Sheet1!$B$4:$B$11</c:f>
              <c:strCache>
                <c:ptCount val="8"/>
                <c:pt idx="0">
                  <c:v>GERMAN MASTERS</c:v>
                </c:pt>
                <c:pt idx="1">
                  <c:v>WELSH OPEN</c:v>
                </c:pt>
                <c:pt idx="2">
                  <c:v>CHINA OPEN</c:v>
                </c:pt>
                <c:pt idx="3">
                  <c:v>WORLD CHAMPIONSHIP</c:v>
                </c:pt>
                <c:pt idx="4">
                  <c:v>WUXI CLASSIC</c:v>
                </c:pt>
                <c:pt idx="5">
                  <c:v>AUSTRALIA GOLDFIELDS OPEN</c:v>
                </c:pt>
                <c:pt idx="6">
                  <c:v>SHANGHAI MASTERS</c:v>
                </c:pt>
                <c:pt idx="7">
                  <c:v>UK CHAMPIONSHIP</c:v>
                </c:pt>
              </c:strCache>
            </c:strRef>
          </c:cat>
          <c:val>
            <c:numRef>
              <c:f>Sheet1!$F$4:$F$11</c:f>
              <c:numCache>
                <c:formatCode>0.00</c:formatCode>
                <c:ptCount val="8"/>
                <c:pt idx="1">
                  <c:v>0</c:v>
                </c:pt>
                <c:pt idx="2">
                  <c:v>43.309999999999995</c:v>
                </c:pt>
                <c:pt idx="3">
                  <c:v>132.5</c:v>
                </c:pt>
                <c:pt idx="4">
                  <c:v>18.3</c:v>
                </c:pt>
                <c:pt idx="6">
                  <c:v>35.9</c:v>
                </c:pt>
                <c:pt idx="7">
                  <c:v>65.010000000000005</c:v>
                </c:pt>
              </c:numCache>
            </c:numRef>
          </c:val>
        </c:ser>
        <c:ser>
          <c:idx val="4"/>
          <c:order val="4"/>
          <c:tx>
            <c:strRef>
              <c:f>Sheet1!$G$3</c:f>
              <c:strCache>
                <c:ptCount val="1"/>
                <c:pt idx="0">
                  <c:v>OTHER CHINA</c:v>
                </c:pt>
              </c:strCache>
            </c:strRef>
          </c:tx>
          <c:cat>
            <c:strRef>
              <c:f>Sheet1!$B$4:$B$11</c:f>
              <c:strCache>
                <c:ptCount val="8"/>
                <c:pt idx="0">
                  <c:v>GERMAN MASTERS</c:v>
                </c:pt>
                <c:pt idx="1">
                  <c:v>WELSH OPEN</c:v>
                </c:pt>
                <c:pt idx="2">
                  <c:v>CHINA OPEN</c:v>
                </c:pt>
                <c:pt idx="3">
                  <c:v>WORLD CHAMPIONSHIP</c:v>
                </c:pt>
                <c:pt idx="4">
                  <c:v>WUXI CLASSIC</c:v>
                </c:pt>
                <c:pt idx="5">
                  <c:v>AUSTRALIA GOLDFIELDS OPEN</c:v>
                </c:pt>
                <c:pt idx="6">
                  <c:v>SHANGHAI MASTERS</c:v>
                </c:pt>
                <c:pt idx="7">
                  <c:v>UK CHAMPIONSHIP</c:v>
                </c:pt>
              </c:strCache>
            </c:strRef>
          </c:cat>
          <c:val>
            <c:numRef>
              <c:f>Sheet1!$G$4:$G$11</c:f>
              <c:numCache>
                <c:formatCode>General</c:formatCode>
                <c:ptCount val="8"/>
                <c:pt idx="3" formatCode="0.00">
                  <c:v>200.5</c:v>
                </c:pt>
                <c:pt idx="4" formatCode="0.00">
                  <c:v>28.9</c:v>
                </c:pt>
                <c:pt idx="5" formatCode="0.00">
                  <c:v>50.5</c:v>
                </c:pt>
                <c:pt idx="6" formatCode="0.00">
                  <c:v>45</c:v>
                </c:pt>
                <c:pt idx="7" formatCode="0.00">
                  <c:v>97.1</c:v>
                </c:pt>
              </c:numCache>
            </c:numRef>
          </c:val>
        </c:ser>
        <c:gapWidth val="49"/>
        <c:overlap val="100"/>
        <c:axId val="77279616"/>
        <c:axId val="77281152"/>
      </c:barChart>
      <c:catAx>
        <c:axId val="77279616"/>
        <c:scaling>
          <c:orientation val="minMax"/>
        </c:scaling>
        <c:axPos val="b"/>
        <c:tickLblPos val="nextTo"/>
        <c:txPr>
          <a:bodyPr/>
          <a:lstStyle/>
          <a:p>
            <a:pPr>
              <a:defRPr sz="1100"/>
            </a:pPr>
            <a:endParaRPr lang="en-US"/>
          </a:p>
        </c:txPr>
        <c:crossAx val="77281152"/>
        <c:crosses val="autoZero"/>
        <c:auto val="1"/>
        <c:lblAlgn val="ctr"/>
        <c:lblOffset val="100"/>
      </c:catAx>
      <c:valAx>
        <c:axId val="77281152"/>
        <c:scaling>
          <c:orientation val="minMax"/>
        </c:scaling>
        <c:axPos val="l"/>
        <c:numFmt formatCode="General" sourceLinked="1"/>
        <c:tickLblPos val="nextTo"/>
        <c:txPr>
          <a:bodyPr/>
          <a:lstStyle/>
          <a:p>
            <a:pPr>
              <a:defRPr sz="1400"/>
            </a:pPr>
            <a:endParaRPr lang="en-US"/>
          </a:p>
        </c:txPr>
        <c:crossAx val="77279616"/>
        <c:crosses val="autoZero"/>
        <c:crossBetween val="between"/>
      </c:valAx>
    </c:plotArea>
    <c:legend>
      <c:legendPos val="b"/>
      <c:layout>
        <c:manualLayout>
          <c:xMode val="edge"/>
          <c:yMode val="edge"/>
          <c:x val="0.32124184968384362"/>
          <c:y val="0.94767207094640959"/>
          <c:w val="0.67751841073202979"/>
          <c:h val="5.0554785570379943E-2"/>
        </c:manualLayout>
      </c:layout>
      <c:txPr>
        <a:bodyPr/>
        <a:lstStyle/>
        <a:p>
          <a:pPr>
            <a:defRPr sz="12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27"/>
  <c:chart>
    <c:plotArea>
      <c:layout/>
      <c:barChart>
        <c:barDir val="col"/>
        <c:grouping val="stacked"/>
        <c:ser>
          <c:idx val="0"/>
          <c:order val="0"/>
          <c:tx>
            <c:strRef>
              <c:f>Sheet2!$C$3</c:f>
              <c:strCache>
                <c:ptCount val="1"/>
                <c:pt idx="0">
                  <c:v>EUROSPORT</c:v>
                </c:pt>
              </c:strCache>
            </c:strRef>
          </c:tx>
          <c:cat>
            <c:strRef>
              <c:f>Sheet2!$B$4:$B$11</c:f>
              <c:strCache>
                <c:ptCount val="8"/>
                <c:pt idx="0">
                  <c:v>GERMAN MASTERS</c:v>
                </c:pt>
                <c:pt idx="1">
                  <c:v>WELSH OPEN</c:v>
                </c:pt>
                <c:pt idx="2">
                  <c:v>CHINA OPEN</c:v>
                </c:pt>
                <c:pt idx="3">
                  <c:v>WORLD CHAMPIONSHIP</c:v>
                </c:pt>
                <c:pt idx="4">
                  <c:v>WUXI CLASSIC</c:v>
                </c:pt>
                <c:pt idx="5">
                  <c:v>AUSTRALIA GOLDFIELDS OPEN</c:v>
                </c:pt>
                <c:pt idx="6">
                  <c:v>SHANGHAI MASTERS</c:v>
                </c:pt>
                <c:pt idx="7">
                  <c:v>UK CHAMPIONSHIP</c:v>
                </c:pt>
              </c:strCache>
            </c:strRef>
          </c:cat>
          <c:val>
            <c:numRef>
              <c:f>Sheet2!$C$4:$C$11</c:f>
              <c:numCache>
                <c:formatCode>_-* #,##0_-;\-* #,##0_-;_-* "-"??_-;_-@_-</c:formatCode>
                <c:ptCount val="8"/>
                <c:pt idx="0">
                  <c:v>22140000</c:v>
                </c:pt>
                <c:pt idx="1">
                  <c:v>23211000</c:v>
                </c:pt>
                <c:pt idx="2">
                  <c:v>22400000</c:v>
                </c:pt>
                <c:pt idx="3">
                  <c:v>38601000</c:v>
                </c:pt>
                <c:pt idx="4">
                  <c:v>7730000</c:v>
                </c:pt>
                <c:pt idx="5">
                  <c:v>14100000</c:v>
                </c:pt>
                <c:pt idx="6">
                  <c:v>19280000</c:v>
                </c:pt>
                <c:pt idx="7">
                  <c:v>18655000</c:v>
                </c:pt>
              </c:numCache>
            </c:numRef>
          </c:val>
        </c:ser>
        <c:ser>
          <c:idx val="1"/>
          <c:order val="1"/>
          <c:tx>
            <c:strRef>
              <c:f>Sheet2!$D$3</c:f>
              <c:strCache>
                <c:ptCount val="1"/>
                <c:pt idx="0">
                  <c:v>BBC</c:v>
                </c:pt>
              </c:strCache>
            </c:strRef>
          </c:tx>
          <c:cat>
            <c:strRef>
              <c:f>Sheet2!$B$4:$B$11</c:f>
              <c:strCache>
                <c:ptCount val="8"/>
                <c:pt idx="0">
                  <c:v>GERMAN MASTERS</c:v>
                </c:pt>
                <c:pt idx="1">
                  <c:v>WELSH OPEN</c:v>
                </c:pt>
                <c:pt idx="2">
                  <c:v>CHINA OPEN</c:v>
                </c:pt>
                <c:pt idx="3">
                  <c:v>WORLD CHAMPIONSHIP</c:v>
                </c:pt>
                <c:pt idx="4">
                  <c:v>WUXI CLASSIC</c:v>
                </c:pt>
                <c:pt idx="5">
                  <c:v>AUSTRALIA GOLDFIELDS OPEN</c:v>
                </c:pt>
                <c:pt idx="6">
                  <c:v>SHANGHAI MASTERS</c:v>
                </c:pt>
                <c:pt idx="7">
                  <c:v>UK CHAMPIONSHIP</c:v>
                </c:pt>
              </c:strCache>
            </c:strRef>
          </c:cat>
          <c:val>
            <c:numRef>
              <c:f>Sheet2!$D$4:$D$11</c:f>
              <c:numCache>
                <c:formatCode>#,##0</c:formatCode>
                <c:ptCount val="8"/>
                <c:pt idx="1">
                  <c:v>1019000</c:v>
                </c:pt>
                <c:pt idx="3">
                  <c:v>26209000</c:v>
                </c:pt>
                <c:pt idx="7">
                  <c:v>17545000</c:v>
                </c:pt>
              </c:numCache>
            </c:numRef>
          </c:val>
        </c:ser>
        <c:ser>
          <c:idx val="2"/>
          <c:order val="2"/>
          <c:tx>
            <c:strRef>
              <c:f>Sheet2!$E$3</c:f>
              <c:strCache>
                <c:ptCount val="1"/>
                <c:pt idx="0">
                  <c:v>CHINA</c:v>
                </c:pt>
              </c:strCache>
            </c:strRef>
          </c:tx>
          <c:cat>
            <c:strRef>
              <c:f>Sheet2!$B$4:$B$11</c:f>
              <c:strCache>
                <c:ptCount val="8"/>
                <c:pt idx="0">
                  <c:v>GERMAN MASTERS</c:v>
                </c:pt>
                <c:pt idx="1">
                  <c:v>WELSH OPEN</c:v>
                </c:pt>
                <c:pt idx="2">
                  <c:v>CHINA OPEN</c:v>
                </c:pt>
                <c:pt idx="3">
                  <c:v>WORLD CHAMPIONSHIP</c:v>
                </c:pt>
                <c:pt idx="4">
                  <c:v>WUXI CLASSIC</c:v>
                </c:pt>
                <c:pt idx="5">
                  <c:v>AUSTRALIA GOLDFIELDS OPEN</c:v>
                </c:pt>
                <c:pt idx="6">
                  <c:v>SHANGHAI MASTERS</c:v>
                </c:pt>
                <c:pt idx="7">
                  <c:v>UK CHAMPIONSHIP</c:v>
                </c:pt>
              </c:strCache>
            </c:strRef>
          </c:cat>
          <c:val>
            <c:numRef>
              <c:f>Sheet2!$E$4:$E$11</c:f>
              <c:numCache>
                <c:formatCode>#,##0</c:formatCode>
                <c:ptCount val="8"/>
                <c:pt idx="1">
                  <c:v>43538000</c:v>
                </c:pt>
                <c:pt idx="2">
                  <c:v>85625000</c:v>
                </c:pt>
                <c:pt idx="3">
                  <c:v>241000000</c:v>
                </c:pt>
                <c:pt idx="4">
                  <c:v>32530000</c:v>
                </c:pt>
                <c:pt idx="5" formatCode="0">
                  <c:v>1090800</c:v>
                </c:pt>
                <c:pt idx="6">
                  <c:v>64732000</c:v>
                </c:pt>
                <c:pt idx="7">
                  <c:v>55463000</c:v>
                </c:pt>
              </c:numCache>
            </c:numRef>
          </c:val>
        </c:ser>
        <c:gapWidth val="64"/>
        <c:overlap val="100"/>
        <c:axId val="77305728"/>
        <c:axId val="77307264"/>
      </c:barChart>
      <c:catAx>
        <c:axId val="77305728"/>
        <c:scaling>
          <c:orientation val="minMax"/>
        </c:scaling>
        <c:axPos val="b"/>
        <c:tickLblPos val="nextTo"/>
        <c:crossAx val="77307264"/>
        <c:crosses val="autoZero"/>
        <c:auto val="1"/>
        <c:lblAlgn val="ctr"/>
        <c:lblOffset val="100"/>
      </c:catAx>
      <c:valAx>
        <c:axId val="77307264"/>
        <c:scaling>
          <c:orientation val="minMax"/>
        </c:scaling>
        <c:axPos val="l"/>
        <c:numFmt formatCode="_-* #,##0_-;\-* #,##0_-;_-* &quot;-&quot;??_-;_-@_-" sourceLinked="1"/>
        <c:tickLblPos val="nextTo"/>
        <c:crossAx val="77305728"/>
        <c:crosses val="autoZero"/>
        <c:crossBetween val="between"/>
      </c:valAx>
    </c:plotArea>
    <c:legend>
      <c:legendPos val="b"/>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style val="27"/>
  <c:chart>
    <c:plotArea>
      <c:layout/>
      <c:barChart>
        <c:barDir val="col"/>
        <c:grouping val="stacked"/>
        <c:ser>
          <c:idx val="0"/>
          <c:order val="0"/>
          <c:tx>
            <c:strRef>
              <c:f>Sheet1!$C$14</c:f>
              <c:strCache>
                <c:ptCount val="1"/>
                <c:pt idx="0">
                  <c:v>SKY</c:v>
                </c:pt>
              </c:strCache>
            </c:strRef>
          </c:tx>
          <c:cat>
            <c:strRef>
              <c:f>Sheet1!$B$15:$B$19</c:f>
              <c:strCache>
                <c:ptCount val="5"/>
                <c:pt idx="0">
                  <c:v>MASTERS</c:v>
                </c:pt>
                <c:pt idx="1">
                  <c:v>SHOOT OUT</c:v>
                </c:pt>
                <c:pt idx="2">
                  <c:v>WORLD CUP</c:v>
                </c:pt>
                <c:pt idx="3">
                  <c:v>BRAZIL MASTERS</c:v>
                </c:pt>
                <c:pt idx="4">
                  <c:v>PREMIER LEAGUE</c:v>
                </c:pt>
              </c:strCache>
            </c:strRef>
          </c:cat>
          <c:val>
            <c:numRef>
              <c:f>Sheet1!$C$15:$C$19</c:f>
              <c:numCache>
                <c:formatCode>General</c:formatCode>
                <c:ptCount val="5"/>
                <c:pt idx="4">
                  <c:v>114</c:v>
                </c:pt>
              </c:numCache>
            </c:numRef>
          </c:val>
        </c:ser>
        <c:ser>
          <c:idx val="1"/>
          <c:order val="1"/>
          <c:tx>
            <c:strRef>
              <c:f>Sheet1!$D$14</c:f>
              <c:strCache>
                <c:ptCount val="1"/>
                <c:pt idx="0">
                  <c:v>BBC</c:v>
                </c:pt>
              </c:strCache>
            </c:strRef>
          </c:tx>
          <c:cat>
            <c:strRef>
              <c:f>Sheet1!$B$15:$B$19</c:f>
              <c:strCache>
                <c:ptCount val="5"/>
                <c:pt idx="0">
                  <c:v>MASTERS</c:v>
                </c:pt>
                <c:pt idx="1">
                  <c:v>SHOOT OUT</c:v>
                </c:pt>
                <c:pt idx="2">
                  <c:v>WORLD CUP</c:v>
                </c:pt>
                <c:pt idx="3">
                  <c:v>BRAZIL MASTERS</c:v>
                </c:pt>
                <c:pt idx="4">
                  <c:v>PREMIER LEAGUE</c:v>
                </c:pt>
              </c:strCache>
            </c:strRef>
          </c:cat>
          <c:val>
            <c:numRef>
              <c:f>Sheet1!$D$15:$D$19</c:f>
              <c:numCache>
                <c:formatCode>0.00</c:formatCode>
                <c:ptCount val="5"/>
                <c:pt idx="0">
                  <c:v>55.33</c:v>
                </c:pt>
                <c:pt idx="1">
                  <c:v>24.9</c:v>
                </c:pt>
              </c:numCache>
            </c:numRef>
          </c:val>
        </c:ser>
        <c:ser>
          <c:idx val="2"/>
          <c:order val="2"/>
          <c:tx>
            <c:strRef>
              <c:f>Sheet1!$E$14</c:f>
              <c:strCache>
                <c:ptCount val="1"/>
                <c:pt idx="0">
                  <c:v>EUROSPORT</c:v>
                </c:pt>
              </c:strCache>
            </c:strRef>
          </c:tx>
          <c:cat>
            <c:strRef>
              <c:f>Sheet1!$B$15:$B$19</c:f>
              <c:strCache>
                <c:ptCount val="5"/>
                <c:pt idx="0">
                  <c:v>MASTERS</c:v>
                </c:pt>
                <c:pt idx="1">
                  <c:v>SHOOT OUT</c:v>
                </c:pt>
                <c:pt idx="2">
                  <c:v>WORLD CUP</c:v>
                </c:pt>
                <c:pt idx="3">
                  <c:v>BRAZIL MASTERS</c:v>
                </c:pt>
                <c:pt idx="4">
                  <c:v>PREMIER LEAGUE</c:v>
                </c:pt>
              </c:strCache>
            </c:strRef>
          </c:cat>
          <c:val>
            <c:numRef>
              <c:f>Sheet1!$E$15:$E$19</c:f>
              <c:numCache>
                <c:formatCode>General</c:formatCode>
                <c:ptCount val="5"/>
                <c:pt idx="0" formatCode="0.00">
                  <c:v>46.25</c:v>
                </c:pt>
                <c:pt idx="2" formatCode="0.00">
                  <c:v>72.599999999999994</c:v>
                </c:pt>
                <c:pt idx="3" formatCode="0.00">
                  <c:v>40.6</c:v>
                </c:pt>
              </c:numCache>
            </c:numRef>
          </c:val>
        </c:ser>
        <c:ser>
          <c:idx val="3"/>
          <c:order val="3"/>
          <c:tx>
            <c:strRef>
              <c:f>Sheet1!$F$14</c:f>
              <c:strCache>
                <c:ptCount val="1"/>
                <c:pt idx="0">
                  <c:v>CCTV5</c:v>
                </c:pt>
              </c:strCache>
            </c:strRef>
          </c:tx>
          <c:cat>
            <c:strRef>
              <c:f>Sheet1!$B$15:$B$19</c:f>
              <c:strCache>
                <c:ptCount val="5"/>
                <c:pt idx="0">
                  <c:v>MASTERS</c:v>
                </c:pt>
                <c:pt idx="1">
                  <c:v>SHOOT OUT</c:v>
                </c:pt>
                <c:pt idx="2">
                  <c:v>WORLD CUP</c:v>
                </c:pt>
                <c:pt idx="3">
                  <c:v>BRAZIL MASTERS</c:v>
                </c:pt>
                <c:pt idx="4">
                  <c:v>PREMIER LEAGUE</c:v>
                </c:pt>
              </c:strCache>
            </c:strRef>
          </c:cat>
          <c:val>
            <c:numRef>
              <c:f>Sheet1!$F$15:$F$19</c:f>
              <c:numCache>
                <c:formatCode>General</c:formatCode>
                <c:ptCount val="5"/>
                <c:pt idx="0" formatCode="0.00">
                  <c:v>27.6</c:v>
                </c:pt>
              </c:numCache>
            </c:numRef>
          </c:val>
        </c:ser>
        <c:ser>
          <c:idx val="4"/>
          <c:order val="4"/>
          <c:tx>
            <c:strRef>
              <c:f>Sheet1!$G$14</c:f>
              <c:strCache>
                <c:ptCount val="1"/>
                <c:pt idx="0">
                  <c:v>OTHER CHINA</c:v>
                </c:pt>
              </c:strCache>
            </c:strRef>
          </c:tx>
          <c:cat>
            <c:strRef>
              <c:f>Sheet1!$B$15:$B$19</c:f>
              <c:strCache>
                <c:ptCount val="5"/>
                <c:pt idx="0">
                  <c:v>MASTERS</c:v>
                </c:pt>
                <c:pt idx="1">
                  <c:v>SHOOT OUT</c:v>
                </c:pt>
                <c:pt idx="2">
                  <c:v>WORLD CUP</c:v>
                </c:pt>
                <c:pt idx="3">
                  <c:v>BRAZIL MASTERS</c:v>
                </c:pt>
                <c:pt idx="4">
                  <c:v>PREMIER LEAGUE</c:v>
                </c:pt>
              </c:strCache>
            </c:strRef>
          </c:cat>
          <c:val>
            <c:numRef>
              <c:f>Sheet1!$G$15:$G$19</c:f>
              <c:numCache>
                <c:formatCode>0.00</c:formatCode>
                <c:ptCount val="5"/>
                <c:pt idx="0">
                  <c:v>35</c:v>
                </c:pt>
                <c:pt idx="1">
                  <c:v>13.5</c:v>
                </c:pt>
                <c:pt idx="2">
                  <c:v>96</c:v>
                </c:pt>
                <c:pt idx="3">
                  <c:v>9.6</c:v>
                </c:pt>
              </c:numCache>
            </c:numRef>
          </c:val>
        </c:ser>
        <c:overlap val="100"/>
        <c:axId val="74603904"/>
        <c:axId val="74613888"/>
      </c:barChart>
      <c:catAx>
        <c:axId val="74603904"/>
        <c:scaling>
          <c:orientation val="minMax"/>
        </c:scaling>
        <c:axPos val="b"/>
        <c:tickLblPos val="nextTo"/>
        <c:txPr>
          <a:bodyPr/>
          <a:lstStyle/>
          <a:p>
            <a:pPr>
              <a:defRPr sz="1100"/>
            </a:pPr>
            <a:endParaRPr lang="en-US"/>
          </a:p>
        </c:txPr>
        <c:crossAx val="74613888"/>
        <c:crosses val="autoZero"/>
        <c:auto val="1"/>
        <c:lblAlgn val="ctr"/>
        <c:lblOffset val="100"/>
      </c:catAx>
      <c:valAx>
        <c:axId val="74613888"/>
        <c:scaling>
          <c:orientation val="minMax"/>
        </c:scaling>
        <c:axPos val="l"/>
        <c:numFmt formatCode="General" sourceLinked="1"/>
        <c:tickLblPos val="nextTo"/>
        <c:crossAx val="74603904"/>
        <c:crosses val="autoZero"/>
        <c:crossBetween val="between"/>
      </c:valAx>
    </c:plotArea>
    <c:legend>
      <c:legendPos val="b"/>
      <c:layout/>
      <c:txPr>
        <a:bodyPr/>
        <a:lstStyle/>
        <a:p>
          <a:pPr>
            <a:defRPr sz="14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style val="27"/>
  <c:chart>
    <c:plotArea>
      <c:layout/>
      <c:barChart>
        <c:barDir val="col"/>
        <c:grouping val="stacked"/>
        <c:ser>
          <c:idx val="0"/>
          <c:order val="0"/>
          <c:tx>
            <c:strRef>
              <c:f>Sheet2!$C$14</c:f>
              <c:strCache>
                <c:ptCount val="1"/>
                <c:pt idx="0">
                  <c:v>SKY</c:v>
                </c:pt>
              </c:strCache>
            </c:strRef>
          </c:tx>
          <c:cat>
            <c:strRef>
              <c:f>Sheet2!$B$15:$B$19</c:f>
              <c:strCache>
                <c:ptCount val="5"/>
                <c:pt idx="0">
                  <c:v>MASTERS</c:v>
                </c:pt>
                <c:pt idx="1">
                  <c:v>SHOOT OUT</c:v>
                </c:pt>
                <c:pt idx="2">
                  <c:v>WORLD CUP</c:v>
                </c:pt>
                <c:pt idx="3">
                  <c:v>BRAZIL MASTERS</c:v>
                </c:pt>
                <c:pt idx="4">
                  <c:v>PREMIER LEAGUE</c:v>
                </c:pt>
              </c:strCache>
            </c:strRef>
          </c:cat>
          <c:val>
            <c:numRef>
              <c:f>Sheet2!$C$15:$C$19</c:f>
              <c:numCache>
                <c:formatCode>General</c:formatCode>
                <c:ptCount val="5"/>
                <c:pt idx="1">
                  <c:v>1100000</c:v>
                </c:pt>
                <c:pt idx="4">
                  <c:v>2370000</c:v>
                </c:pt>
              </c:numCache>
            </c:numRef>
          </c:val>
        </c:ser>
        <c:ser>
          <c:idx val="1"/>
          <c:order val="1"/>
          <c:tx>
            <c:strRef>
              <c:f>Sheet2!$D$14</c:f>
              <c:strCache>
                <c:ptCount val="1"/>
                <c:pt idx="0">
                  <c:v>EUROSPORT</c:v>
                </c:pt>
              </c:strCache>
            </c:strRef>
          </c:tx>
          <c:cat>
            <c:strRef>
              <c:f>Sheet2!$B$15:$B$19</c:f>
              <c:strCache>
                <c:ptCount val="5"/>
                <c:pt idx="0">
                  <c:v>MASTERS</c:v>
                </c:pt>
                <c:pt idx="1">
                  <c:v>SHOOT OUT</c:v>
                </c:pt>
                <c:pt idx="2">
                  <c:v>WORLD CUP</c:v>
                </c:pt>
                <c:pt idx="3">
                  <c:v>BRAZIL MASTERS</c:v>
                </c:pt>
                <c:pt idx="4">
                  <c:v>PREMIER LEAGUE</c:v>
                </c:pt>
              </c:strCache>
            </c:strRef>
          </c:cat>
          <c:val>
            <c:numRef>
              <c:f>Sheet2!$D$15:$D$19</c:f>
              <c:numCache>
                <c:formatCode>General</c:formatCode>
                <c:ptCount val="5"/>
                <c:pt idx="0" formatCode="_-* #,##0_-;\-* #,##0_-;_-* &quot;-&quot;??_-;_-@_-">
                  <c:v>21694000</c:v>
                </c:pt>
                <c:pt idx="2" formatCode="_-* #,##0_-;\-* #,##0_-;_-* &quot;-&quot;??_-;_-@_-">
                  <c:v>10570000</c:v>
                </c:pt>
                <c:pt idx="3" formatCode="_-* #,##0_-;\-* #,##0_-;_-* &quot;-&quot;??_-;_-@_-">
                  <c:v>19800000</c:v>
                </c:pt>
              </c:numCache>
            </c:numRef>
          </c:val>
        </c:ser>
        <c:ser>
          <c:idx val="2"/>
          <c:order val="2"/>
          <c:tx>
            <c:strRef>
              <c:f>Sheet2!$E$14</c:f>
              <c:strCache>
                <c:ptCount val="1"/>
                <c:pt idx="0">
                  <c:v>BBC</c:v>
                </c:pt>
              </c:strCache>
            </c:strRef>
          </c:tx>
          <c:cat>
            <c:strRef>
              <c:f>Sheet2!$B$15:$B$19</c:f>
              <c:strCache>
                <c:ptCount val="5"/>
                <c:pt idx="0">
                  <c:v>MASTERS</c:v>
                </c:pt>
                <c:pt idx="1">
                  <c:v>SHOOT OUT</c:v>
                </c:pt>
                <c:pt idx="2">
                  <c:v>WORLD CUP</c:v>
                </c:pt>
                <c:pt idx="3">
                  <c:v>BRAZIL MASTERS</c:v>
                </c:pt>
                <c:pt idx="4">
                  <c:v>PREMIER LEAGUE</c:v>
                </c:pt>
              </c:strCache>
            </c:strRef>
          </c:cat>
          <c:val>
            <c:numRef>
              <c:f>Sheet2!$E$15:$E$19</c:f>
              <c:numCache>
                <c:formatCode>General</c:formatCode>
                <c:ptCount val="5"/>
                <c:pt idx="0" formatCode="#,##0">
                  <c:v>18063000</c:v>
                </c:pt>
                <c:pt idx="4">
                  <c:v>0</c:v>
                </c:pt>
              </c:numCache>
            </c:numRef>
          </c:val>
        </c:ser>
        <c:ser>
          <c:idx val="3"/>
          <c:order val="3"/>
          <c:tx>
            <c:strRef>
              <c:f>Sheet2!$F$14</c:f>
              <c:strCache>
                <c:ptCount val="1"/>
                <c:pt idx="0">
                  <c:v>CHINA</c:v>
                </c:pt>
              </c:strCache>
            </c:strRef>
          </c:tx>
          <c:cat>
            <c:strRef>
              <c:f>Sheet2!$B$15:$B$19</c:f>
              <c:strCache>
                <c:ptCount val="5"/>
                <c:pt idx="0">
                  <c:v>MASTERS</c:v>
                </c:pt>
                <c:pt idx="1">
                  <c:v>SHOOT OUT</c:v>
                </c:pt>
                <c:pt idx="2">
                  <c:v>WORLD CUP</c:v>
                </c:pt>
                <c:pt idx="3">
                  <c:v>BRAZIL MASTERS</c:v>
                </c:pt>
                <c:pt idx="4">
                  <c:v>PREMIER LEAGUE</c:v>
                </c:pt>
              </c:strCache>
            </c:strRef>
          </c:cat>
          <c:val>
            <c:numRef>
              <c:f>Sheet2!$F$15:$F$19</c:f>
              <c:numCache>
                <c:formatCode>General</c:formatCode>
                <c:ptCount val="5"/>
                <c:pt idx="0" formatCode="#,##0">
                  <c:v>50740000</c:v>
                </c:pt>
                <c:pt idx="2" formatCode="#,##0">
                  <c:v>14000000</c:v>
                </c:pt>
              </c:numCache>
            </c:numRef>
          </c:val>
        </c:ser>
        <c:overlap val="100"/>
        <c:axId val="77487104"/>
        <c:axId val="77492992"/>
      </c:barChart>
      <c:catAx>
        <c:axId val="77487104"/>
        <c:scaling>
          <c:orientation val="minMax"/>
        </c:scaling>
        <c:axPos val="b"/>
        <c:tickLblPos val="nextTo"/>
        <c:crossAx val="77492992"/>
        <c:crosses val="autoZero"/>
        <c:auto val="1"/>
        <c:lblAlgn val="ctr"/>
        <c:lblOffset val="100"/>
      </c:catAx>
      <c:valAx>
        <c:axId val="77492992"/>
        <c:scaling>
          <c:orientation val="minMax"/>
        </c:scaling>
        <c:axPos val="l"/>
        <c:numFmt formatCode="General" sourceLinked="1"/>
        <c:tickLblPos val="nextTo"/>
        <c:crossAx val="77487104"/>
        <c:crosses val="autoZero"/>
        <c:crossBetween val="between"/>
      </c:valAx>
    </c:plotArea>
    <c:legend>
      <c:legendPos val="b"/>
      <c:layout>
        <c:manualLayout>
          <c:xMode val="edge"/>
          <c:yMode val="edge"/>
          <c:x val="0.11335666328628297"/>
          <c:y val="0.87052197104394213"/>
          <c:w val="0.79428383774901579"/>
          <c:h val="9.7219964439928766E-2"/>
        </c:manualLayout>
      </c:layout>
    </c:legend>
    <c:plotVisOnly val="1"/>
  </c:chart>
  <c:txPr>
    <a:bodyPr/>
    <a:lstStyle/>
    <a:p>
      <a:pPr>
        <a:defRPr sz="12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style val="27"/>
  <c:chart>
    <c:plotArea>
      <c:layout/>
      <c:barChart>
        <c:barDir val="col"/>
        <c:grouping val="stacked"/>
        <c:ser>
          <c:idx val="0"/>
          <c:order val="0"/>
          <c:tx>
            <c:strRef>
              <c:f>Sheet1!$C$21</c:f>
              <c:strCache>
                <c:ptCount val="1"/>
                <c:pt idx="0">
                  <c:v>EUROSPORT</c:v>
                </c:pt>
              </c:strCache>
            </c:strRef>
          </c:tx>
          <c:cat>
            <c:strRef>
              <c:f>Sheet1!$B$22:$B$28</c:f>
              <c:strCache>
                <c:ptCount val="7"/>
                <c:pt idx="0">
                  <c:v>PTC GRAND FINAL</c:v>
                </c:pt>
                <c:pt idx="1">
                  <c:v>PTC PAUL HUNTER CUP</c:v>
                </c:pt>
                <c:pt idx="2">
                  <c:v>PTC POLAND</c:v>
                </c:pt>
                <c:pt idx="3">
                  <c:v>PTC IRELAND</c:v>
                </c:pt>
                <c:pt idx="4">
                  <c:v>PTC BELGIUM</c:v>
                </c:pt>
                <c:pt idx="5">
                  <c:v>PTC MUNICH</c:v>
                </c:pt>
                <c:pt idx="6">
                  <c:v>PTC SHEFFIELD</c:v>
                </c:pt>
              </c:strCache>
            </c:strRef>
          </c:cat>
          <c:val>
            <c:numRef>
              <c:f>Sheet1!$C$22:$C$28</c:f>
              <c:numCache>
                <c:formatCode>0.00</c:formatCode>
                <c:ptCount val="7"/>
                <c:pt idx="0">
                  <c:v>28.25</c:v>
                </c:pt>
                <c:pt idx="1">
                  <c:v>14.850000000000005</c:v>
                </c:pt>
                <c:pt idx="2">
                  <c:v>30.95</c:v>
                </c:pt>
                <c:pt idx="3">
                  <c:v>30.5</c:v>
                </c:pt>
                <c:pt idx="4">
                  <c:v>37.5</c:v>
                </c:pt>
                <c:pt idx="5">
                  <c:v>15.25</c:v>
                </c:pt>
                <c:pt idx="6">
                  <c:v>18.45</c:v>
                </c:pt>
              </c:numCache>
            </c:numRef>
          </c:val>
        </c:ser>
        <c:ser>
          <c:idx val="1"/>
          <c:order val="1"/>
          <c:tx>
            <c:strRef>
              <c:f>Sheet1!$D$21</c:f>
              <c:strCache>
                <c:ptCount val="1"/>
                <c:pt idx="0">
                  <c:v>CCTV5</c:v>
                </c:pt>
              </c:strCache>
            </c:strRef>
          </c:tx>
          <c:cat>
            <c:strRef>
              <c:f>Sheet1!$B$22:$B$28</c:f>
              <c:strCache>
                <c:ptCount val="7"/>
                <c:pt idx="0">
                  <c:v>PTC GRAND FINAL</c:v>
                </c:pt>
                <c:pt idx="1">
                  <c:v>PTC PAUL HUNTER CUP</c:v>
                </c:pt>
                <c:pt idx="2">
                  <c:v>PTC POLAND</c:v>
                </c:pt>
                <c:pt idx="3">
                  <c:v>PTC IRELAND</c:v>
                </c:pt>
                <c:pt idx="4">
                  <c:v>PTC BELGIUM</c:v>
                </c:pt>
                <c:pt idx="5">
                  <c:v>PTC MUNICH</c:v>
                </c:pt>
                <c:pt idx="6">
                  <c:v>PTC SHEFFIELD</c:v>
                </c:pt>
              </c:strCache>
            </c:strRef>
          </c:cat>
          <c:val>
            <c:numRef>
              <c:f>Sheet1!$D$22:$D$28</c:f>
              <c:numCache>
                <c:formatCode>General</c:formatCode>
                <c:ptCount val="7"/>
              </c:numCache>
            </c:numRef>
          </c:val>
        </c:ser>
        <c:ser>
          <c:idx val="2"/>
          <c:order val="2"/>
          <c:tx>
            <c:strRef>
              <c:f>Sheet1!$E$21</c:f>
              <c:strCache>
                <c:ptCount val="1"/>
                <c:pt idx="0">
                  <c:v>OTHER CHINA</c:v>
                </c:pt>
              </c:strCache>
            </c:strRef>
          </c:tx>
          <c:cat>
            <c:strRef>
              <c:f>Sheet1!$B$22:$B$28</c:f>
              <c:strCache>
                <c:ptCount val="7"/>
                <c:pt idx="0">
                  <c:v>PTC GRAND FINAL</c:v>
                </c:pt>
                <c:pt idx="1">
                  <c:v>PTC PAUL HUNTER CUP</c:v>
                </c:pt>
                <c:pt idx="2">
                  <c:v>PTC POLAND</c:v>
                </c:pt>
                <c:pt idx="3">
                  <c:v>PTC IRELAND</c:v>
                </c:pt>
                <c:pt idx="4">
                  <c:v>PTC BELGIUM</c:v>
                </c:pt>
                <c:pt idx="5">
                  <c:v>PTC MUNICH</c:v>
                </c:pt>
                <c:pt idx="6">
                  <c:v>PTC SHEFFIELD</c:v>
                </c:pt>
              </c:strCache>
            </c:strRef>
          </c:cat>
          <c:val>
            <c:numRef>
              <c:f>Sheet1!$E$22:$E$28</c:f>
              <c:numCache>
                <c:formatCode>General</c:formatCode>
                <c:ptCount val="7"/>
                <c:pt idx="0">
                  <c:v>15.5</c:v>
                </c:pt>
              </c:numCache>
            </c:numRef>
          </c:val>
        </c:ser>
        <c:gapWidth val="98"/>
        <c:overlap val="100"/>
        <c:axId val="77518720"/>
        <c:axId val="77520256"/>
      </c:barChart>
      <c:catAx>
        <c:axId val="77518720"/>
        <c:scaling>
          <c:orientation val="minMax"/>
        </c:scaling>
        <c:axPos val="b"/>
        <c:tickLblPos val="nextTo"/>
        <c:txPr>
          <a:bodyPr/>
          <a:lstStyle/>
          <a:p>
            <a:pPr>
              <a:defRPr sz="1100"/>
            </a:pPr>
            <a:endParaRPr lang="en-US"/>
          </a:p>
        </c:txPr>
        <c:crossAx val="77520256"/>
        <c:crosses val="autoZero"/>
        <c:auto val="1"/>
        <c:lblAlgn val="ctr"/>
        <c:lblOffset val="100"/>
      </c:catAx>
      <c:valAx>
        <c:axId val="77520256"/>
        <c:scaling>
          <c:orientation val="minMax"/>
        </c:scaling>
        <c:axPos val="l"/>
        <c:numFmt formatCode="0.00" sourceLinked="1"/>
        <c:tickLblPos val="nextTo"/>
        <c:txPr>
          <a:bodyPr/>
          <a:lstStyle/>
          <a:p>
            <a:pPr>
              <a:defRPr sz="1400"/>
            </a:pPr>
            <a:endParaRPr lang="en-US"/>
          </a:p>
        </c:txPr>
        <c:crossAx val="77518720"/>
        <c:crosses val="autoZero"/>
        <c:crossBetween val="between"/>
      </c:valAx>
    </c:plotArea>
    <c:legend>
      <c:legendPos val="b"/>
      <c:legendEntry>
        <c:idx val="1"/>
        <c:delete val="1"/>
      </c:legendEntry>
      <c:layout>
        <c:manualLayout>
          <c:xMode val="edge"/>
          <c:yMode val="edge"/>
          <c:x val="0.47752725542572566"/>
          <c:y val="0.91773517100250512"/>
          <c:w val="0.52247274457427439"/>
          <c:h val="6.5196832968379873E-2"/>
        </c:manualLayout>
      </c:layout>
      <c:txPr>
        <a:bodyPr/>
        <a:lstStyle/>
        <a:p>
          <a:pPr>
            <a:defRPr sz="1200"/>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style val="27"/>
  <c:chart>
    <c:plotArea>
      <c:layout/>
      <c:barChart>
        <c:barDir val="col"/>
        <c:grouping val="stacked"/>
        <c:ser>
          <c:idx val="0"/>
          <c:order val="0"/>
          <c:tx>
            <c:strRef>
              <c:f>Sheet2!$C$21</c:f>
              <c:strCache>
                <c:ptCount val="1"/>
                <c:pt idx="0">
                  <c:v>EUROSPORT</c:v>
                </c:pt>
              </c:strCache>
            </c:strRef>
          </c:tx>
          <c:cat>
            <c:strRef>
              <c:f>Sheet2!$B$22:$B$28</c:f>
              <c:strCache>
                <c:ptCount val="7"/>
                <c:pt idx="0">
                  <c:v>PTC GRAND FINAL</c:v>
                </c:pt>
                <c:pt idx="1">
                  <c:v>PTC PAUL HUNTER CUP</c:v>
                </c:pt>
                <c:pt idx="2">
                  <c:v>PTC POLAND</c:v>
                </c:pt>
                <c:pt idx="3">
                  <c:v>PTC IRELAND</c:v>
                </c:pt>
                <c:pt idx="4">
                  <c:v>PTC BELGIUM</c:v>
                </c:pt>
                <c:pt idx="5">
                  <c:v>PTC MUNICH</c:v>
                </c:pt>
                <c:pt idx="6">
                  <c:v>PTC SHEFFIELD</c:v>
                </c:pt>
              </c:strCache>
            </c:strRef>
          </c:cat>
          <c:val>
            <c:numRef>
              <c:f>Sheet2!$C$22:$C$28</c:f>
              <c:numCache>
                <c:formatCode>_-* #,##0_-;\-* #,##0_-;_-* "-"??_-;_-@_-</c:formatCode>
                <c:ptCount val="7"/>
                <c:pt idx="0">
                  <c:v>16900000</c:v>
                </c:pt>
                <c:pt idx="1">
                  <c:v>11654000</c:v>
                </c:pt>
                <c:pt idx="2">
                  <c:v>15000000</c:v>
                </c:pt>
                <c:pt idx="3">
                  <c:v>16400000</c:v>
                </c:pt>
                <c:pt idx="4">
                  <c:v>18000000</c:v>
                </c:pt>
                <c:pt idx="5">
                  <c:v>36200000</c:v>
                </c:pt>
                <c:pt idx="6">
                  <c:v>16343000</c:v>
                </c:pt>
              </c:numCache>
            </c:numRef>
          </c:val>
        </c:ser>
        <c:ser>
          <c:idx val="1"/>
          <c:order val="1"/>
          <c:tx>
            <c:strRef>
              <c:f>Sheet2!$D$21</c:f>
              <c:strCache>
                <c:ptCount val="1"/>
                <c:pt idx="0">
                  <c:v>CHINA</c:v>
                </c:pt>
              </c:strCache>
            </c:strRef>
          </c:tx>
          <c:cat>
            <c:strRef>
              <c:f>Sheet2!$B$22:$B$28</c:f>
              <c:strCache>
                <c:ptCount val="7"/>
                <c:pt idx="0">
                  <c:v>PTC GRAND FINAL</c:v>
                </c:pt>
                <c:pt idx="1">
                  <c:v>PTC PAUL HUNTER CUP</c:v>
                </c:pt>
                <c:pt idx="2">
                  <c:v>PTC POLAND</c:v>
                </c:pt>
                <c:pt idx="3">
                  <c:v>PTC IRELAND</c:v>
                </c:pt>
                <c:pt idx="4">
                  <c:v>PTC BELGIUM</c:v>
                </c:pt>
                <c:pt idx="5">
                  <c:v>PTC MUNICH</c:v>
                </c:pt>
                <c:pt idx="6">
                  <c:v>PTC SHEFFIELD</c:v>
                </c:pt>
              </c:strCache>
            </c:strRef>
          </c:cat>
          <c:val>
            <c:numRef>
              <c:f>Sheet2!$D$22:$D$28</c:f>
              <c:numCache>
                <c:formatCode>General</c:formatCode>
                <c:ptCount val="7"/>
                <c:pt idx="0">
                  <c:v>9870000</c:v>
                </c:pt>
              </c:numCache>
            </c:numRef>
          </c:val>
        </c:ser>
        <c:overlap val="100"/>
        <c:axId val="77609984"/>
        <c:axId val="77628160"/>
      </c:barChart>
      <c:catAx>
        <c:axId val="77609984"/>
        <c:scaling>
          <c:orientation val="minMax"/>
        </c:scaling>
        <c:axPos val="b"/>
        <c:tickLblPos val="nextTo"/>
        <c:crossAx val="77628160"/>
        <c:crosses val="autoZero"/>
        <c:auto val="1"/>
        <c:lblAlgn val="ctr"/>
        <c:lblOffset val="100"/>
      </c:catAx>
      <c:valAx>
        <c:axId val="77628160"/>
        <c:scaling>
          <c:orientation val="minMax"/>
        </c:scaling>
        <c:axPos val="l"/>
        <c:numFmt formatCode="_-* #,##0_-;\-* #,##0_-;_-* &quot;-&quot;??_-;_-@_-" sourceLinked="1"/>
        <c:tickLblPos val="nextTo"/>
        <c:crossAx val="77609984"/>
        <c:crosses val="autoZero"/>
        <c:crossBetween val="between"/>
      </c:valAx>
    </c:plotArea>
    <c:legend>
      <c:legendPos val="b"/>
      <c:layout/>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4E4AC62A-3247-46E1-99A6-A3414A0B86EC}" type="datetimeFigureOut">
              <a:rPr lang="en-GB" smtClean="0"/>
              <a:pPr/>
              <a:t>04/07/2012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12AC61-7BD8-438D-994E-E1520DC96EA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4AC62A-3247-46E1-99A6-A3414A0B86EC}" type="datetimeFigureOut">
              <a:rPr lang="en-GB" smtClean="0"/>
              <a:pPr/>
              <a:t>04/07/2012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12AC61-7BD8-438D-994E-E1520DC96EA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4AC62A-3247-46E1-99A6-A3414A0B86EC}" type="datetimeFigureOut">
              <a:rPr lang="en-GB" smtClean="0"/>
              <a:pPr/>
              <a:t>04/07/2012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12AC61-7BD8-438D-994E-E1520DC96EA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4AC62A-3247-46E1-99A6-A3414A0B86EC}" type="datetimeFigureOut">
              <a:rPr lang="en-GB" smtClean="0"/>
              <a:pPr/>
              <a:t>04/07/2012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12AC61-7BD8-438D-994E-E1520DC96EA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4AC62A-3247-46E1-99A6-A3414A0B86EC}" type="datetimeFigureOut">
              <a:rPr lang="en-GB" smtClean="0"/>
              <a:pPr/>
              <a:t>04/07/2012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12AC61-7BD8-438D-994E-E1520DC96EA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4AC62A-3247-46E1-99A6-A3414A0B86EC}" type="datetimeFigureOut">
              <a:rPr lang="en-GB" smtClean="0"/>
              <a:pPr/>
              <a:t>04/07/2012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12AC61-7BD8-438D-994E-E1520DC96EA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4AC62A-3247-46E1-99A6-A3414A0B86EC}" type="datetimeFigureOut">
              <a:rPr lang="en-GB" smtClean="0"/>
              <a:pPr/>
              <a:t>04/07/2012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12AC61-7BD8-438D-994E-E1520DC96EA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4AC62A-3247-46E1-99A6-A3414A0B86EC}" type="datetimeFigureOut">
              <a:rPr lang="en-GB" smtClean="0"/>
              <a:pPr/>
              <a:t>04/07/2012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12AC61-7BD8-438D-994E-E1520DC96EA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AC62A-3247-46E1-99A6-A3414A0B86EC}" type="datetimeFigureOut">
              <a:rPr lang="en-GB" smtClean="0"/>
              <a:pPr/>
              <a:t>04/07/2012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12AC61-7BD8-438D-994E-E1520DC96EA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AC62A-3247-46E1-99A6-A3414A0B86EC}" type="datetimeFigureOut">
              <a:rPr lang="en-GB" smtClean="0"/>
              <a:pPr/>
              <a:t>04/07/2012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12AC61-7BD8-438D-994E-E1520DC96EA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AC62A-3247-46E1-99A6-A3414A0B86EC}" type="datetimeFigureOut">
              <a:rPr lang="en-GB" smtClean="0"/>
              <a:pPr/>
              <a:t>04/07/2012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12AC61-7BD8-438D-994E-E1520DC96EA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90872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2276872"/>
            <a:ext cx="8229600" cy="38492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AC62A-3247-46E1-99A6-A3414A0B86EC}" type="datetimeFigureOut">
              <a:rPr lang="en-GB" smtClean="0"/>
              <a:pPr/>
              <a:t>04/07/2012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2AC61-7BD8-438D-994E-E1520DC96EAE}" type="slidenum">
              <a:rPr lang="en-GB" smtClean="0"/>
              <a:pPr/>
              <a:t>‹#›</a:t>
            </a:fld>
            <a:endParaRPr lang="en-GB"/>
          </a:p>
        </p:txBody>
      </p:sp>
      <p:pic>
        <p:nvPicPr>
          <p:cNvPr id="1027" name="Picture 3"/>
          <p:cNvPicPr>
            <a:picLocks noChangeAspect="1" noChangeArrowheads="1"/>
          </p:cNvPicPr>
          <p:nvPr userDrawn="1"/>
        </p:nvPicPr>
        <p:blipFill>
          <a:blip r:embed="rId13" cstate="print"/>
          <a:srcRect/>
          <a:stretch>
            <a:fillRect/>
          </a:stretch>
        </p:blipFill>
        <p:spPr bwMode="auto">
          <a:xfrm>
            <a:off x="0" y="1"/>
            <a:ext cx="9144000" cy="90871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2"/>
          <p:cNvPicPr>
            <a:picLocks noChangeAspect="1" noChangeArrowheads="1"/>
          </p:cNvPicPr>
          <p:nvPr userDrawn="1"/>
        </p:nvPicPr>
        <p:blipFill>
          <a:blip r:embed="rId14" cstate="print"/>
          <a:srcRect/>
          <a:stretch>
            <a:fillRect/>
          </a:stretch>
        </p:blipFill>
        <p:spPr bwMode="auto">
          <a:xfrm>
            <a:off x="8075392" y="0"/>
            <a:ext cx="1068608" cy="90871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EA0000"/>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GB" b="1" dirty="0" smtClean="0"/>
              <a:t>PLAYER SPONSORSHIP PRESENTATION</a:t>
            </a:r>
            <a:endParaRPr lang="en-GB" b="1" dirty="0"/>
          </a:p>
        </p:txBody>
      </p:sp>
      <p:sp>
        <p:nvSpPr>
          <p:cNvPr id="3" name="Subtitle 2"/>
          <p:cNvSpPr>
            <a:spLocks noGrp="1"/>
          </p:cNvSpPr>
          <p:nvPr>
            <p:ph type="subTitle" idx="1"/>
          </p:nvPr>
        </p:nvSpPr>
        <p:spPr/>
        <p:txBody>
          <a:bodyPr/>
          <a:lstStyle/>
          <a:p>
            <a:r>
              <a:rPr lang="en-GB" dirty="0" smtClean="0"/>
              <a:t>FEBRUARY 2012</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568952" cy="1143000"/>
          </a:xfrm>
        </p:spPr>
        <p:txBody>
          <a:bodyPr>
            <a:normAutofit fontScale="90000"/>
          </a:bodyPr>
          <a:lstStyle/>
          <a:p>
            <a:r>
              <a:rPr lang="en-GB" b="1" dirty="0" smtClean="0">
                <a:solidFill>
                  <a:schemeClr val="tx1"/>
                </a:solidFill>
              </a:rPr>
              <a:t>BROADCAST HOURS </a:t>
            </a:r>
            <a:br>
              <a:rPr lang="en-GB" b="1" dirty="0" smtClean="0">
                <a:solidFill>
                  <a:schemeClr val="tx1"/>
                </a:solidFill>
              </a:rPr>
            </a:br>
            <a:r>
              <a:rPr lang="en-GB" b="1" dirty="0" smtClean="0">
                <a:solidFill>
                  <a:schemeClr val="tx1"/>
                </a:solidFill>
              </a:rPr>
              <a:t>WORLD SNOOKER INVITATION EVENTS</a:t>
            </a:r>
            <a:endParaRPr lang="en-GB" b="1" dirty="0">
              <a:solidFill>
                <a:schemeClr val="tx1"/>
              </a:solidFill>
            </a:endParaRPr>
          </a:p>
        </p:txBody>
      </p:sp>
      <p:sp>
        <p:nvSpPr>
          <p:cNvPr id="4" name="TextBox 3"/>
          <p:cNvSpPr txBox="1"/>
          <p:nvPr/>
        </p:nvSpPr>
        <p:spPr>
          <a:xfrm>
            <a:off x="323528" y="6488668"/>
            <a:ext cx="1686872" cy="369332"/>
          </a:xfrm>
          <a:prstGeom prst="rect">
            <a:avLst/>
          </a:prstGeom>
          <a:noFill/>
        </p:spPr>
        <p:txBody>
          <a:bodyPr wrap="none" rtlCol="0">
            <a:spAutoFit/>
          </a:bodyPr>
          <a:lstStyle/>
          <a:p>
            <a:r>
              <a:rPr lang="en-GB" dirty="0" smtClean="0"/>
              <a:t>All figures 2011 </a:t>
            </a:r>
            <a:endParaRPr lang="en-GB" dirty="0"/>
          </a:p>
        </p:txBody>
      </p:sp>
      <p:sp>
        <p:nvSpPr>
          <p:cNvPr id="5" name="TextBox 4"/>
          <p:cNvSpPr txBox="1"/>
          <p:nvPr/>
        </p:nvSpPr>
        <p:spPr>
          <a:xfrm rot="16200000">
            <a:off x="-208096" y="3384561"/>
            <a:ext cx="856517" cy="369332"/>
          </a:xfrm>
          <a:prstGeom prst="rect">
            <a:avLst/>
          </a:prstGeom>
          <a:noFill/>
        </p:spPr>
        <p:txBody>
          <a:bodyPr wrap="none" rtlCol="0">
            <a:spAutoFit/>
          </a:bodyPr>
          <a:lstStyle/>
          <a:p>
            <a:r>
              <a:rPr lang="en-GB" dirty="0" smtClean="0"/>
              <a:t>HOURS</a:t>
            </a:r>
            <a:endParaRPr lang="en-GB" dirty="0"/>
          </a:p>
        </p:txBody>
      </p:sp>
      <p:graphicFrame>
        <p:nvGraphicFramePr>
          <p:cNvPr id="6" name="Chart 5"/>
          <p:cNvGraphicFramePr/>
          <p:nvPr/>
        </p:nvGraphicFramePr>
        <p:xfrm>
          <a:off x="467544" y="1988840"/>
          <a:ext cx="8064896" cy="44644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424936" cy="1143000"/>
          </a:xfrm>
        </p:spPr>
        <p:txBody>
          <a:bodyPr>
            <a:normAutofit fontScale="90000"/>
          </a:bodyPr>
          <a:lstStyle/>
          <a:p>
            <a:r>
              <a:rPr lang="en-GB" b="1" dirty="0" smtClean="0">
                <a:solidFill>
                  <a:schemeClr val="tx1"/>
                </a:solidFill>
              </a:rPr>
              <a:t>AUDIENCE REACH </a:t>
            </a:r>
            <a:br>
              <a:rPr lang="en-GB" b="1" dirty="0" smtClean="0">
                <a:solidFill>
                  <a:schemeClr val="tx1"/>
                </a:solidFill>
              </a:rPr>
            </a:br>
            <a:r>
              <a:rPr lang="en-GB" b="1" dirty="0" smtClean="0">
                <a:solidFill>
                  <a:schemeClr val="tx1"/>
                </a:solidFill>
              </a:rPr>
              <a:t>WORLD SNOOKER INVITATION EVENTS</a:t>
            </a:r>
            <a:endParaRPr lang="en-GB" b="1" dirty="0">
              <a:solidFill>
                <a:schemeClr val="tx1"/>
              </a:solidFill>
            </a:endParaRPr>
          </a:p>
        </p:txBody>
      </p:sp>
      <p:sp>
        <p:nvSpPr>
          <p:cNvPr id="4" name="TextBox 3"/>
          <p:cNvSpPr txBox="1"/>
          <p:nvPr/>
        </p:nvSpPr>
        <p:spPr>
          <a:xfrm>
            <a:off x="323528" y="6488668"/>
            <a:ext cx="1686872" cy="369332"/>
          </a:xfrm>
          <a:prstGeom prst="rect">
            <a:avLst/>
          </a:prstGeom>
          <a:noFill/>
        </p:spPr>
        <p:txBody>
          <a:bodyPr wrap="none" rtlCol="0">
            <a:spAutoFit/>
          </a:bodyPr>
          <a:lstStyle/>
          <a:p>
            <a:r>
              <a:rPr lang="en-GB" dirty="0" smtClean="0"/>
              <a:t>All figures 2011 </a:t>
            </a:r>
            <a:endParaRPr lang="en-GB" dirty="0"/>
          </a:p>
        </p:txBody>
      </p:sp>
      <p:sp>
        <p:nvSpPr>
          <p:cNvPr id="5" name="TextBox 4"/>
          <p:cNvSpPr txBox="1"/>
          <p:nvPr/>
        </p:nvSpPr>
        <p:spPr>
          <a:xfrm>
            <a:off x="7457128" y="6488668"/>
            <a:ext cx="1404744" cy="369332"/>
          </a:xfrm>
          <a:prstGeom prst="rect">
            <a:avLst/>
          </a:prstGeom>
          <a:noFill/>
        </p:spPr>
        <p:txBody>
          <a:bodyPr wrap="none" rtlCol="0">
            <a:spAutoFit/>
          </a:bodyPr>
          <a:lstStyle/>
          <a:p>
            <a:r>
              <a:rPr lang="en-GB" dirty="0" smtClean="0"/>
              <a:t>+1 min reach</a:t>
            </a:r>
            <a:endParaRPr lang="en-GB" dirty="0"/>
          </a:p>
        </p:txBody>
      </p:sp>
      <p:graphicFrame>
        <p:nvGraphicFramePr>
          <p:cNvPr id="6" name="Chart 5"/>
          <p:cNvGraphicFramePr/>
          <p:nvPr/>
        </p:nvGraphicFramePr>
        <p:xfrm>
          <a:off x="323528" y="2247900"/>
          <a:ext cx="8280919" cy="38453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1"/>
                </a:solidFill>
              </a:rPr>
              <a:t>BROADCAST HOURS</a:t>
            </a:r>
            <a:br>
              <a:rPr lang="en-GB" b="1" dirty="0" smtClean="0">
                <a:solidFill>
                  <a:schemeClr val="tx1"/>
                </a:solidFill>
              </a:rPr>
            </a:br>
            <a:r>
              <a:rPr lang="en-GB" b="1" dirty="0" smtClean="0">
                <a:solidFill>
                  <a:schemeClr val="tx1"/>
                </a:solidFill>
              </a:rPr>
              <a:t>PRO TOUR CHAMPIONSHIP</a:t>
            </a:r>
            <a:endParaRPr lang="en-GB" b="1" dirty="0">
              <a:solidFill>
                <a:schemeClr val="tx1"/>
              </a:solidFill>
            </a:endParaRPr>
          </a:p>
        </p:txBody>
      </p:sp>
      <p:graphicFrame>
        <p:nvGraphicFramePr>
          <p:cNvPr id="3" name="Chart 2"/>
          <p:cNvGraphicFramePr/>
          <p:nvPr/>
        </p:nvGraphicFramePr>
        <p:xfrm>
          <a:off x="467544" y="2060848"/>
          <a:ext cx="8280920" cy="479715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23528" y="6488668"/>
            <a:ext cx="1686872" cy="369332"/>
          </a:xfrm>
          <a:prstGeom prst="rect">
            <a:avLst/>
          </a:prstGeom>
          <a:noFill/>
        </p:spPr>
        <p:txBody>
          <a:bodyPr wrap="none" rtlCol="0">
            <a:spAutoFit/>
          </a:bodyPr>
          <a:lstStyle/>
          <a:p>
            <a:r>
              <a:rPr lang="en-GB" dirty="0" smtClean="0"/>
              <a:t>All figures 2011 </a:t>
            </a:r>
            <a:endParaRPr lang="en-GB" dirty="0"/>
          </a:p>
        </p:txBody>
      </p:sp>
      <p:sp>
        <p:nvSpPr>
          <p:cNvPr id="5" name="TextBox 4"/>
          <p:cNvSpPr txBox="1"/>
          <p:nvPr/>
        </p:nvSpPr>
        <p:spPr>
          <a:xfrm rot="16200000">
            <a:off x="-64079" y="3384561"/>
            <a:ext cx="856517" cy="369332"/>
          </a:xfrm>
          <a:prstGeom prst="rect">
            <a:avLst/>
          </a:prstGeom>
          <a:noFill/>
        </p:spPr>
        <p:txBody>
          <a:bodyPr wrap="none" rtlCol="0">
            <a:spAutoFit/>
          </a:bodyPr>
          <a:lstStyle/>
          <a:p>
            <a:r>
              <a:rPr lang="en-GB" dirty="0" smtClean="0"/>
              <a:t>HOURS</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1"/>
                </a:solidFill>
              </a:rPr>
              <a:t>AUDIENCE REACH </a:t>
            </a:r>
            <a:br>
              <a:rPr lang="en-GB" b="1" dirty="0" smtClean="0">
                <a:solidFill>
                  <a:schemeClr val="tx1"/>
                </a:solidFill>
              </a:rPr>
            </a:br>
            <a:r>
              <a:rPr lang="en-GB" b="1" dirty="0" smtClean="0">
                <a:solidFill>
                  <a:schemeClr val="tx1"/>
                </a:solidFill>
              </a:rPr>
              <a:t>PRO TOUR CHAMPIONSHIP </a:t>
            </a:r>
            <a:endParaRPr lang="en-GB" dirty="0"/>
          </a:p>
        </p:txBody>
      </p:sp>
      <p:graphicFrame>
        <p:nvGraphicFramePr>
          <p:cNvPr id="3" name="Chart 2"/>
          <p:cNvGraphicFramePr/>
          <p:nvPr/>
        </p:nvGraphicFramePr>
        <p:xfrm>
          <a:off x="467544" y="2057400"/>
          <a:ext cx="8208912" cy="446794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457128" y="6488668"/>
            <a:ext cx="1404744" cy="369332"/>
          </a:xfrm>
          <a:prstGeom prst="rect">
            <a:avLst/>
          </a:prstGeom>
          <a:noFill/>
        </p:spPr>
        <p:txBody>
          <a:bodyPr wrap="none" rtlCol="0">
            <a:spAutoFit/>
          </a:bodyPr>
          <a:lstStyle/>
          <a:p>
            <a:r>
              <a:rPr lang="en-GB" dirty="0" smtClean="0"/>
              <a:t>+1 min reach</a:t>
            </a:r>
            <a:endParaRPr lang="en-GB" dirty="0"/>
          </a:p>
        </p:txBody>
      </p:sp>
      <p:sp>
        <p:nvSpPr>
          <p:cNvPr id="5" name="TextBox 4"/>
          <p:cNvSpPr txBox="1"/>
          <p:nvPr/>
        </p:nvSpPr>
        <p:spPr>
          <a:xfrm>
            <a:off x="323528" y="6488668"/>
            <a:ext cx="1686872" cy="369332"/>
          </a:xfrm>
          <a:prstGeom prst="rect">
            <a:avLst/>
          </a:prstGeom>
          <a:noFill/>
        </p:spPr>
        <p:txBody>
          <a:bodyPr wrap="none" rtlCol="0">
            <a:spAutoFit/>
          </a:bodyPr>
          <a:lstStyle/>
          <a:p>
            <a:r>
              <a:rPr lang="en-GB" dirty="0" smtClean="0"/>
              <a:t>All figures 2011 </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1"/>
                </a:solidFill>
              </a:rPr>
              <a:t>SPONSORSHIP BENEFITS</a:t>
            </a:r>
            <a:br>
              <a:rPr lang="en-GB" b="1" dirty="0" smtClean="0">
                <a:solidFill>
                  <a:schemeClr val="tx1"/>
                </a:solidFill>
              </a:rPr>
            </a:br>
            <a:endParaRPr lang="en-GB" b="1" dirty="0">
              <a:solidFill>
                <a:schemeClr val="tx1"/>
              </a:solidFill>
            </a:endParaRPr>
          </a:p>
        </p:txBody>
      </p:sp>
      <p:sp>
        <p:nvSpPr>
          <p:cNvPr id="3" name="Content Placeholder 2"/>
          <p:cNvSpPr>
            <a:spLocks noGrp="1"/>
          </p:cNvSpPr>
          <p:nvPr>
            <p:ph idx="1"/>
          </p:nvPr>
        </p:nvSpPr>
        <p:spPr/>
        <p:txBody>
          <a:bodyPr>
            <a:normAutofit fontScale="92500"/>
          </a:bodyPr>
          <a:lstStyle/>
          <a:p>
            <a:r>
              <a:rPr lang="en-GB" dirty="0" smtClean="0"/>
              <a:t>Branded </a:t>
            </a:r>
            <a:r>
              <a:rPr lang="en-GB" dirty="0" smtClean="0"/>
              <a:t>Logo </a:t>
            </a:r>
            <a:r>
              <a:rPr lang="en-GB" dirty="0" smtClean="0"/>
              <a:t>Patch </a:t>
            </a:r>
            <a:r>
              <a:rPr lang="en-GB" dirty="0" smtClean="0"/>
              <a:t>on Waistcoat</a:t>
            </a:r>
            <a:endParaRPr lang="en-GB" dirty="0" smtClean="0"/>
          </a:p>
          <a:p>
            <a:r>
              <a:rPr lang="en-GB" dirty="0" smtClean="0"/>
              <a:t>Worldwide Exposure on Live World Snooker TV</a:t>
            </a:r>
          </a:p>
          <a:p>
            <a:r>
              <a:rPr lang="en-GB" dirty="0" smtClean="0"/>
              <a:t>Potential TV Appearances seen by millions</a:t>
            </a:r>
            <a:endParaRPr lang="en-GB" dirty="0" smtClean="0"/>
          </a:p>
          <a:p>
            <a:r>
              <a:rPr lang="en-GB" dirty="0" smtClean="0"/>
              <a:t>Tickets to events with players room access</a:t>
            </a:r>
          </a:p>
          <a:p>
            <a:r>
              <a:rPr lang="en-GB" dirty="0" smtClean="0"/>
              <a:t>Personal endorsements </a:t>
            </a:r>
          </a:p>
          <a:p>
            <a:r>
              <a:rPr lang="en-GB" dirty="0" smtClean="0"/>
              <a:t>Corporate Day or Exhibition Night for your company</a:t>
            </a:r>
            <a:endParaRPr lang="en-GB" dirty="0" smtClean="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229600" cy="1143000"/>
          </a:xfrm>
        </p:spPr>
        <p:txBody>
          <a:bodyPr>
            <a:normAutofit fontScale="90000"/>
          </a:bodyPr>
          <a:lstStyle/>
          <a:p>
            <a:r>
              <a:rPr lang="en-GB" b="1" dirty="0" smtClean="0">
                <a:solidFill>
                  <a:schemeClr val="tx1"/>
                </a:solidFill>
              </a:rPr>
              <a:t>GREAT EXPOSURE FOR</a:t>
            </a:r>
            <a:br>
              <a:rPr lang="en-GB" b="1" dirty="0" smtClean="0">
                <a:solidFill>
                  <a:schemeClr val="tx1"/>
                </a:solidFill>
              </a:rPr>
            </a:br>
            <a:r>
              <a:rPr lang="en-GB" b="1" dirty="0" smtClean="0">
                <a:solidFill>
                  <a:schemeClr val="tx1"/>
                </a:solidFill>
              </a:rPr>
              <a:t>YOUR BUSINESS</a:t>
            </a:r>
            <a:r>
              <a:rPr lang="en-GB" dirty="0" smtClean="0">
                <a:solidFill>
                  <a:schemeClr val="tx1"/>
                </a:solidFill>
              </a:rPr>
              <a:t/>
            </a:r>
            <a:br>
              <a:rPr lang="en-GB" dirty="0" smtClean="0">
                <a:solidFill>
                  <a:schemeClr val="tx1"/>
                </a:solidFill>
              </a:rPr>
            </a:br>
            <a:endParaRPr lang="en-GB" dirty="0">
              <a:solidFill>
                <a:schemeClr val="tx1"/>
              </a:solidFill>
            </a:endParaRPr>
          </a:p>
        </p:txBody>
      </p:sp>
      <p:pic>
        <p:nvPicPr>
          <p:cNvPr id="4" name="Picture 3" descr="2011 WC Final-34.JPG"/>
          <p:cNvPicPr>
            <a:picLocks noChangeAspect="1"/>
          </p:cNvPicPr>
          <p:nvPr/>
        </p:nvPicPr>
        <p:blipFill>
          <a:blip r:embed="rId2" cstate="print"/>
          <a:stretch>
            <a:fillRect/>
          </a:stretch>
        </p:blipFill>
        <p:spPr>
          <a:xfrm>
            <a:off x="1475656" y="2492896"/>
            <a:ext cx="2755292" cy="1856573"/>
          </a:xfrm>
          <a:prstGeom prst="rect">
            <a:avLst/>
          </a:prstGeom>
        </p:spPr>
      </p:pic>
      <p:pic>
        <p:nvPicPr>
          <p:cNvPr id="6" name="Picture 5" descr="Misc Glasgow-13 (2).JPG"/>
          <p:cNvPicPr>
            <a:picLocks noChangeAspect="1"/>
          </p:cNvPicPr>
          <p:nvPr/>
        </p:nvPicPr>
        <p:blipFill>
          <a:blip r:embed="rId3" cstate="print"/>
          <a:stretch>
            <a:fillRect/>
          </a:stretch>
        </p:blipFill>
        <p:spPr>
          <a:xfrm>
            <a:off x="4860032" y="4797152"/>
            <a:ext cx="2921817" cy="1944216"/>
          </a:xfrm>
          <a:prstGeom prst="rect">
            <a:avLst/>
          </a:prstGeom>
        </p:spPr>
      </p:pic>
      <p:pic>
        <p:nvPicPr>
          <p:cNvPr id="7" name="Picture 6" descr="RMP_Peter%20Ebdon_01.jpg"/>
          <p:cNvPicPr>
            <a:picLocks noChangeAspect="1"/>
          </p:cNvPicPr>
          <p:nvPr/>
        </p:nvPicPr>
        <p:blipFill>
          <a:blip r:embed="rId4" cstate="print"/>
          <a:stretch>
            <a:fillRect/>
          </a:stretch>
        </p:blipFill>
        <p:spPr>
          <a:xfrm>
            <a:off x="1475656" y="4725144"/>
            <a:ext cx="2742547" cy="2016224"/>
          </a:xfrm>
          <a:prstGeom prst="rect">
            <a:avLst/>
          </a:prstGeom>
        </p:spPr>
      </p:pic>
      <p:pic>
        <p:nvPicPr>
          <p:cNvPr id="9" name="Picture 8" descr="worldgames1.JPG"/>
          <p:cNvPicPr>
            <a:picLocks noChangeAspect="1"/>
          </p:cNvPicPr>
          <p:nvPr/>
        </p:nvPicPr>
        <p:blipFill>
          <a:blip r:embed="rId5" cstate="print"/>
          <a:stretch>
            <a:fillRect/>
          </a:stretch>
        </p:blipFill>
        <p:spPr>
          <a:xfrm>
            <a:off x="4860032" y="2204864"/>
            <a:ext cx="2880319" cy="216023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1"/>
                </a:solidFill>
              </a:rPr>
              <a:t>CONTACT DAVID</a:t>
            </a:r>
            <a:r>
              <a:rPr lang="en-GB" b="1" dirty="0" smtClean="0">
                <a:solidFill>
                  <a:schemeClr val="tx1"/>
                </a:solidFill>
              </a:rPr>
              <a:t/>
            </a:r>
            <a:br>
              <a:rPr lang="en-GB" b="1" dirty="0" smtClean="0">
                <a:solidFill>
                  <a:schemeClr val="tx1"/>
                </a:solidFill>
              </a:rPr>
            </a:br>
            <a:endParaRPr lang="en-GB" b="1" dirty="0">
              <a:solidFill>
                <a:schemeClr val="tx1"/>
              </a:solidFill>
            </a:endParaRPr>
          </a:p>
        </p:txBody>
      </p:sp>
      <p:sp>
        <p:nvSpPr>
          <p:cNvPr id="3" name="Content Placeholder 2"/>
          <p:cNvSpPr>
            <a:spLocks noGrp="1"/>
          </p:cNvSpPr>
          <p:nvPr>
            <p:ph idx="1"/>
          </p:nvPr>
        </p:nvSpPr>
        <p:spPr/>
        <p:txBody>
          <a:bodyPr>
            <a:normAutofit/>
          </a:bodyPr>
          <a:lstStyle/>
          <a:p>
            <a:r>
              <a:rPr lang="en-GB" dirty="0" smtClean="0"/>
              <a:t>E-Mail: daveg147@hotmail.co.uk </a:t>
            </a:r>
          </a:p>
          <a:p>
            <a:r>
              <a:rPr lang="en-GB" dirty="0" smtClean="0"/>
              <a:t>Web: </a:t>
            </a:r>
            <a:r>
              <a:rPr lang="en-GB" dirty="0" err="1" smtClean="0"/>
              <a:t>www.davidgrace</a:t>
            </a:r>
            <a:r>
              <a:rPr lang="en-GB" dirty="0" err="1" smtClean="0"/>
              <a:t>snooker.co.uk</a:t>
            </a:r>
            <a:r>
              <a:rPr lang="en-GB" dirty="0" smtClean="0"/>
              <a:t> </a:t>
            </a:r>
          </a:p>
          <a:p>
            <a:pPr>
              <a:buNone/>
            </a:pPr>
            <a:endParaRPr lang="en-GB" dirty="0" smtClean="0"/>
          </a:p>
        </p:txBody>
      </p:sp>
      <p:pic>
        <p:nvPicPr>
          <p:cNvPr id="4" name="Picture 3" descr="Untitled-TrueColor-01.jpg"/>
          <p:cNvPicPr>
            <a:picLocks noChangeAspect="1"/>
          </p:cNvPicPr>
          <p:nvPr/>
        </p:nvPicPr>
        <p:blipFill>
          <a:blip r:embed="rId2" cstate="print"/>
          <a:stretch>
            <a:fillRect/>
          </a:stretch>
        </p:blipFill>
        <p:spPr>
          <a:xfrm>
            <a:off x="1944038" y="3645024"/>
            <a:ext cx="5255925" cy="2448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08720"/>
            <a:ext cx="8229600" cy="1070992"/>
          </a:xfrm>
        </p:spPr>
        <p:txBody>
          <a:bodyPr>
            <a:normAutofit fontScale="90000"/>
          </a:bodyPr>
          <a:lstStyle/>
          <a:p>
            <a:r>
              <a:rPr lang="en-GB" b="1" dirty="0" smtClean="0">
                <a:solidFill>
                  <a:schemeClr val="tx1"/>
                </a:solidFill>
              </a:rPr>
              <a:t>DAVID GRACE</a:t>
            </a:r>
            <a:r>
              <a:rPr lang="en-GB" b="1" dirty="0" smtClean="0">
                <a:solidFill>
                  <a:schemeClr val="tx1"/>
                </a:solidFill>
              </a:rPr>
              <a:t/>
            </a:r>
            <a:br>
              <a:rPr lang="en-GB" b="1" dirty="0" smtClean="0">
                <a:solidFill>
                  <a:schemeClr val="tx1"/>
                </a:solidFill>
              </a:rPr>
            </a:br>
            <a:endParaRPr lang="en-GB" b="1" dirty="0">
              <a:solidFill>
                <a:schemeClr val="tx1"/>
              </a:solidFill>
            </a:endParaRPr>
          </a:p>
        </p:txBody>
      </p:sp>
      <p:sp>
        <p:nvSpPr>
          <p:cNvPr id="6" name="Content Placeholder 5"/>
          <p:cNvSpPr>
            <a:spLocks noGrp="1"/>
          </p:cNvSpPr>
          <p:nvPr>
            <p:ph idx="1"/>
          </p:nvPr>
        </p:nvSpPr>
        <p:spPr>
          <a:xfrm>
            <a:off x="4499992" y="2276872"/>
            <a:ext cx="4186808" cy="3849291"/>
          </a:xfrm>
        </p:spPr>
        <p:txBody>
          <a:bodyPr>
            <a:normAutofit/>
          </a:bodyPr>
          <a:lstStyle/>
          <a:p>
            <a:r>
              <a:rPr lang="en-GB" sz="1800" dirty="0" smtClean="0"/>
              <a:t>DOB: 05-05-85</a:t>
            </a:r>
          </a:p>
          <a:p>
            <a:r>
              <a:rPr lang="en-GB" sz="1800" dirty="0" smtClean="0"/>
              <a:t>Lives: Leeds</a:t>
            </a:r>
          </a:p>
          <a:p>
            <a:r>
              <a:rPr lang="en-GB" sz="1800" dirty="0" smtClean="0"/>
              <a:t>Practise Base: Northern Snooker </a:t>
            </a:r>
            <a:r>
              <a:rPr lang="en-GB" sz="1800" dirty="0" smtClean="0"/>
              <a:t>Centre, Leeds</a:t>
            </a:r>
            <a:endParaRPr lang="en-GB" sz="1800" dirty="0" smtClean="0"/>
          </a:p>
          <a:p>
            <a:r>
              <a:rPr lang="en-GB" sz="1800" dirty="0" smtClean="0"/>
              <a:t>2005 English Amateur Champion</a:t>
            </a:r>
          </a:p>
          <a:p>
            <a:r>
              <a:rPr lang="en-GB" sz="1800" dirty="0" smtClean="0"/>
              <a:t>2008 </a:t>
            </a:r>
            <a:r>
              <a:rPr lang="en-GB" sz="1800" dirty="0" err="1" smtClean="0"/>
              <a:t>Pontins</a:t>
            </a:r>
            <a:r>
              <a:rPr lang="en-GB" sz="1800" dirty="0" smtClean="0"/>
              <a:t> Open Champion</a:t>
            </a:r>
          </a:p>
          <a:p>
            <a:r>
              <a:rPr lang="en-GB" sz="1800" dirty="0" smtClean="0"/>
              <a:t>2008 English Amateur Champion</a:t>
            </a:r>
          </a:p>
          <a:p>
            <a:r>
              <a:rPr lang="en-GB" sz="1800" dirty="0" smtClean="0"/>
              <a:t>2008 European Amateur Champion</a:t>
            </a:r>
          </a:p>
          <a:p>
            <a:r>
              <a:rPr lang="en-GB" sz="1800" dirty="0" smtClean="0"/>
              <a:t>2011 Q School Event 1 Qualifier</a:t>
            </a:r>
            <a:endParaRPr lang="en-GB" sz="1800" dirty="0"/>
          </a:p>
        </p:txBody>
      </p:sp>
      <p:sp>
        <p:nvSpPr>
          <p:cNvPr id="7" name="Rectangle 6"/>
          <p:cNvSpPr/>
          <p:nvPr/>
        </p:nvSpPr>
        <p:spPr>
          <a:xfrm>
            <a:off x="539552" y="2204864"/>
            <a:ext cx="3744416"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Poland 2.jpg"/>
          <p:cNvPicPr>
            <a:picLocks noChangeAspect="1"/>
          </p:cNvPicPr>
          <p:nvPr/>
        </p:nvPicPr>
        <p:blipFill>
          <a:blip r:embed="rId2" cstate="print"/>
          <a:stretch>
            <a:fillRect/>
          </a:stretch>
        </p:blipFill>
        <p:spPr>
          <a:xfrm>
            <a:off x="735222" y="2564905"/>
            <a:ext cx="3332722" cy="32403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b="1" dirty="0" smtClean="0">
                <a:solidFill>
                  <a:schemeClr val="tx1"/>
                </a:solidFill>
              </a:rPr>
              <a:t>DAVID GRACE</a:t>
            </a:r>
            <a:r>
              <a:rPr lang="en-GB" b="1" dirty="0" smtClean="0">
                <a:solidFill>
                  <a:schemeClr val="tx1"/>
                </a:solidFill>
              </a:rPr>
              <a:t/>
            </a:r>
            <a:br>
              <a:rPr lang="en-GB" b="1" dirty="0" smtClean="0">
                <a:solidFill>
                  <a:schemeClr val="tx1"/>
                </a:solidFill>
              </a:rPr>
            </a:br>
            <a:endParaRPr lang="en-GB" b="1" dirty="0">
              <a:solidFill>
                <a:schemeClr val="tx1"/>
              </a:solidFill>
            </a:endParaRPr>
          </a:p>
        </p:txBody>
      </p:sp>
      <p:sp>
        <p:nvSpPr>
          <p:cNvPr id="6" name="Content Placeholder 5"/>
          <p:cNvSpPr>
            <a:spLocks noGrp="1"/>
          </p:cNvSpPr>
          <p:nvPr>
            <p:ph sz="half" idx="2"/>
          </p:nvPr>
        </p:nvSpPr>
        <p:spPr>
          <a:xfrm>
            <a:off x="467544" y="2204864"/>
            <a:ext cx="4464496" cy="4176464"/>
          </a:xfrm>
        </p:spPr>
        <p:txBody>
          <a:bodyPr/>
          <a:lstStyle/>
          <a:p>
            <a:r>
              <a:rPr lang="en-GB" sz="1800" dirty="0" smtClean="0"/>
              <a:t>Turned Pro: 2008</a:t>
            </a:r>
          </a:p>
          <a:p>
            <a:r>
              <a:rPr lang="en-GB" sz="1800" dirty="0" smtClean="0"/>
              <a:t>2011/12 World Ranking: 80</a:t>
            </a:r>
          </a:p>
          <a:p>
            <a:r>
              <a:rPr lang="en-GB" sz="1800" dirty="0" smtClean="0"/>
              <a:t>Highest Pro Break: 139</a:t>
            </a:r>
          </a:p>
          <a:p>
            <a:r>
              <a:rPr lang="en-GB" sz="1800" dirty="0" smtClean="0"/>
              <a:t>Highest Tournament Break: 147 (x2)</a:t>
            </a:r>
          </a:p>
          <a:p>
            <a:r>
              <a:rPr lang="en-GB" sz="1800" dirty="0" smtClean="0"/>
              <a:t>Best Ranking Performance: Last 48, 2012 China Open</a:t>
            </a:r>
          </a:p>
          <a:p>
            <a:r>
              <a:rPr lang="en-GB" sz="1800" dirty="0" smtClean="0"/>
              <a:t>Best PTC Performance: Last 16, 2011/12 PTC 10 &amp; PTC 12</a:t>
            </a:r>
          </a:p>
          <a:p>
            <a:endParaRPr lang="en-GB" sz="1800" dirty="0" smtClean="0"/>
          </a:p>
        </p:txBody>
      </p:sp>
      <p:sp>
        <p:nvSpPr>
          <p:cNvPr id="8" name="Rectangle 7"/>
          <p:cNvSpPr/>
          <p:nvPr/>
        </p:nvSpPr>
        <p:spPr>
          <a:xfrm>
            <a:off x="5076056" y="2204864"/>
            <a:ext cx="3744416" cy="4320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web3c.jpg"/>
          <p:cNvPicPr>
            <a:picLocks noChangeAspect="1"/>
          </p:cNvPicPr>
          <p:nvPr/>
        </p:nvPicPr>
        <p:blipFill>
          <a:blip r:embed="rId2" cstate="print"/>
          <a:stretch>
            <a:fillRect/>
          </a:stretch>
        </p:blipFill>
        <p:spPr>
          <a:xfrm>
            <a:off x="5203124" y="2924945"/>
            <a:ext cx="3528867" cy="266429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1"/>
                </a:solidFill>
              </a:rPr>
              <a:t>SNOOKER – THRIVING FAN BASE</a:t>
            </a:r>
            <a:br>
              <a:rPr lang="en-GB" b="1" dirty="0" smtClean="0">
                <a:solidFill>
                  <a:schemeClr val="tx1"/>
                </a:solidFill>
              </a:rPr>
            </a:br>
            <a:endParaRPr lang="en-GB" b="1" dirty="0">
              <a:solidFill>
                <a:schemeClr val="tx1"/>
              </a:solidFill>
            </a:endParaRPr>
          </a:p>
        </p:txBody>
      </p:sp>
      <p:sp>
        <p:nvSpPr>
          <p:cNvPr id="6" name="Rectangle 3"/>
          <p:cNvSpPr txBox="1">
            <a:spLocks noGrp="1" noChangeArrowheads="1"/>
          </p:cNvSpPr>
          <p:nvPr>
            <p:ph idx="1"/>
          </p:nvPr>
        </p:nvSpPr>
        <p:spPr>
          <a:xfrm>
            <a:off x="457200" y="2276872"/>
            <a:ext cx="3250704" cy="3849291"/>
          </a:xfrm>
          <a:prstGeom prst="rect">
            <a:avLst/>
          </a:prstGeom>
        </p:spPr>
        <p:txBody>
          <a:bodyPr>
            <a:normAutofit lnSpcReduction="10000"/>
          </a:bodyPr>
          <a:lstStyle/>
          <a:p>
            <a:pPr marL="3175" indent="-3175" algn="just" fontAlgn="auto">
              <a:spcBef>
                <a:spcPct val="20000"/>
              </a:spcBef>
              <a:spcAft>
                <a:spcPts val="0"/>
              </a:spcAft>
              <a:defRPr/>
            </a:pPr>
            <a:r>
              <a:rPr lang="en-GB" sz="1400" dirty="0" smtClean="0">
                <a:latin typeface="Century Gothic" pitchFamily="34" charset="0"/>
                <a:cs typeface="+mn-cs"/>
              </a:rPr>
              <a:t>  100,000 </a:t>
            </a:r>
            <a:r>
              <a:rPr lang="en-GB" sz="1400" dirty="0">
                <a:latin typeface="Century Gothic" pitchFamily="34" charset="0"/>
                <a:cs typeface="+mn-cs"/>
              </a:rPr>
              <a:t>Fans </a:t>
            </a:r>
            <a:r>
              <a:rPr lang="en-GB" sz="1400" dirty="0" smtClean="0">
                <a:latin typeface="Century Gothic" pitchFamily="34" charset="0"/>
              </a:rPr>
              <a:t>attend snooker events each year. </a:t>
            </a:r>
            <a:endParaRPr lang="en-GB" sz="1400" dirty="0">
              <a:latin typeface="Century Gothic" pitchFamily="34" charset="0"/>
              <a:cs typeface="+mn-cs"/>
            </a:endParaRPr>
          </a:p>
          <a:p>
            <a:pPr marL="3175" indent="-3175" algn="just" fontAlgn="auto">
              <a:spcBef>
                <a:spcPct val="20000"/>
              </a:spcBef>
              <a:spcAft>
                <a:spcPts val="0"/>
              </a:spcAft>
              <a:defRPr/>
            </a:pPr>
            <a:endParaRPr lang="en-GB" sz="1400" dirty="0">
              <a:latin typeface="Century Gothic" pitchFamily="34" charset="0"/>
              <a:cs typeface="+mn-cs"/>
            </a:endParaRPr>
          </a:p>
          <a:p>
            <a:pPr marL="3175" indent="-3175" algn="just" fontAlgn="auto">
              <a:spcBef>
                <a:spcPct val="20000"/>
              </a:spcBef>
              <a:spcAft>
                <a:spcPts val="0"/>
              </a:spcAft>
              <a:defRPr/>
            </a:pPr>
            <a:r>
              <a:rPr lang="en-GB" sz="1400" dirty="0" smtClean="0">
                <a:latin typeface="Century Gothic" pitchFamily="34" charset="0"/>
                <a:cs typeface="+mn-cs"/>
              </a:rPr>
              <a:t>  Over </a:t>
            </a:r>
            <a:r>
              <a:rPr lang="en-GB" sz="1400" dirty="0" smtClean="0">
                <a:latin typeface="Century Gothic" pitchFamily="34" charset="0"/>
              </a:rPr>
              <a:t>300</a:t>
            </a:r>
            <a:r>
              <a:rPr lang="en-GB" sz="1400" dirty="0" smtClean="0">
                <a:latin typeface="Century Gothic" pitchFamily="34" charset="0"/>
                <a:cs typeface="+mn-cs"/>
              </a:rPr>
              <a:t> </a:t>
            </a:r>
            <a:r>
              <a:rPr lang="en-GB" sz="1400" dirty="0">
                <a:latin typeface="Century Gothic" pitchFamily="34" charset="0"/>
                <a:cs typeface="+mn-cs"/>
              </a:rPr>
              <a:t>million viewers </a:t>
            </a:r>
            <a:r>
              <a:rPr lang="en-GB" sz="1400" dirty="0" smtClean="0">
                <a:latin typeface="Century Gothic" pitchFamily="34" charset="0"/>
                <a:cs typeface="+mn-cs"/>
              </a:rPr>
              <a:t> watch snooker around the World</a:t>
            </a:r>
            <a:endParaRPr lang="en-GB" sz="1400" dirty="0">
              <a:latin typeface="Century Gothic" pitchFamily="34" charset="0"/>
              <a:cs typeface="+mn-cs"/>
            </a:endParaRPr>
          </a:p>
          <a:p>
            <a:pPr marL="3175" indent="-3175" algn="just" fontAlgn="auto">
              <a:spcBef>
                <a:spcPct val="20000"/>
              </a:spcBef>
              <a:spcAft>
                <a:spcPts val="0"/>
              </a:spcAft>
              <a:defRPr/>
            </a:pPr>
            <a:endParaRPr lang="en-GB" sz="1400" dirty="0">
              <a:latin typeface="Century Gothic" pitchFamily="34" charset="0"/>
              <a:cs typeface="+mn-cs"/>
            </a:endParaRPr>
          </a:p>
          <a:p>
            <a:pPr marL="3175" indent="-3175" algn="just">
              <a:defRPr/>
            </a:pPr>
            <a:r>
              <a:rPr lang="en-GB" sz="1400" dirty="0" smtClean="0">
                <a:latin typeface="Century Gothic" pitchFamily="34" charset="0"/>
                <a:cs typeface="+mn-cs"/>
              </a:rPr>
              <a:t>  </a:t>
            </a:r>
            <a:r>
              <a:rPr lang="en-GB" sz="1400" dirty="0" smtClean="0">
                <a:latin typeface="Century Gothic" pitchFamily="34" charset="0"/>
              </a:rPr>
              <a:t>One of the </a:t>
            </a:r>
            <a:r>
              <a:rPr lang="en-GB" sz="1400" dirty="0">
                <a:latin typeface="Century Gothic" pitchFamily="34" charset="0"/>
              </a:rPr>
              <a:t>t</a:t>
            </a:r>
            <a:r>
              <a:rPr lang="en-GB" sz="1400" dirty="0" smtClean="0">
                <a:latin typeface="Century Gothic" pitchFamily="34" charset="0"/>
                <a:cs typeface="+mn-cs"/>
              </a:rPr>
              <a:t>op 5 most watched sports </a:t>
            </a:r>
            <a:r>
              <a:rPr lang="en-GB" sz="1400" dirty="0" smtClean="0">
                <a:latin typeface="Century Gothic" pitchFamily="34" charset="0"/>
              </a:rPr>
              <a:t>in the UK, China and Europe! </a:t>
            </a:r>
            <a:endParaRPr lang="en-GB" sz="1400" dirty="0">
              <a:latin typeface="Century Gothic" pitchFamily="34" charset="0"/>
              <a:cs typeface="+mn-cs"/>
            </a:endParaRPr>
          </a:p>
          <a:p>
            <a:pPr marL="3175" indent="-3175" algn="just" fontAlgn="auto">
              <a:spcBef>
                <a:spcPct val="20000"/>
              </a:spcBef>
              <a:spcAft>
                <a:spcPts val="0"/>
              </a:spcAft>
              <a:defRPr/>
            </a:pPr>
            <a:endParaRPr lang="en-GB" sz="1200" dirty="0">
              <a:latin typeface="Century Gothic" pitchFamily="34" charset="0"/>
              <a:cs typeface="+mn-cs"/>
            </a:endParaRPr>
          </a:p>
          <a:p>
            <a:pPr marL="3175" indent="-3175" algn="just" fontAlgn="auto">
              <a:spcBef>
                <a:spcPct val="20000"/>
              </a:spcBef>
              <a:spcAft>
                <a:spcPts val="0"/>
              </a:spcAft>
              <a:defRPr/>
            </a:pPr>
            <a:r>
              <a:rPr lang="en-GB" sz="1400" dirty="0" smtClean="0">
                <a:latin typeface="Century Gothic" pitchFamily="34" charset="0"/>
              </a:rPr>
              <a:t>  Over 3,200 hours of professional snooker is broadcast each year around the World.</a:t>
            </a:r>
          </a:p>
          <a:p>
            <a:pPr marL="3175" indent="-3175" algn="just" fontAlgn="auto">
              <a:spcBef>
                <a:spcPct val="20000"/>
              </a:spcBef>
              <a:spcAft>
                <a:spcPts val="0"/>
              </a:spcAft>
              <a:defRPr/>
            </a:pPr>
            <a:endParaRPr lang="en-GB" sz="1400" dirty="0">
              <a:latin typeface="Century Gothic" pitchFamily="34" charset="0"/>
            </a:endParaRPr>
          </a:p>
          <a:p>
            <a:pPr marL="3175" indent="-3175" algn="just" fontAlgn="auto">
              <a:spcBef>
                <a:spcPct val="20000"/>
              </a:spcBef>
              <a:spcAft>
                <a:spcPts val="0"/>
              </a:spcAft>
              <a:defRPr/>
            </a:pPr>
            <a:r>
              <a:rPr lang="en-GB" sz="1400" dirty="0">
                <a:latin typeface="Century Gothic" pitchFamily="34" charset="0"/>
                <a:cs typeface="+mn-cs"/>
              </a:rPr>
              <a:t> </a:t>
            </a:r>
            <a:r>
              <a:rPr lang="en-GB" sz="1400" dirty="0" smtClean="0">
                <a:latin typeface="Century Gothic" pitchFamily="34" charset="0"/>
                <a:cs typeface="+mn-cs"/>
              </a:rPr>
              <a:t>Over 40,000 videos on YouTube, 30,000 friends on </a:t>
            </a:r>
            <a:r>
              <a:rPr lang="en-GB" sz="1400" dirty="0" smtClean="0">
                <a:latin typeface="Century Gothic" pitchFamily="34" charset="0"/>
              </a:rPr>
              <a:t>F</a:t>
            </a:r>
            <a:r>
              <a:rPr lang="en-GB" sz="1400" dirty="0" smtClean="0">
                <a:latin typeface="Century Gothic" pitchFamily="34" charset="0"/>
                <a:cs typeface="+mn-cs"/>
              </a:rPr>
              <a:t>acebook, and 100,000s of followers on Twitter and Weibou. </a:t>
            </a:r>
          </a:p>
          <a:p>
            <a:pPr marL="3175" indent="-3175" algn="just" fontAlgn="auto">
              <a:spcBef>
                <a:spcPct val="20000"/>
              </a:spcBef>
              <a:spcAft>
                <a:spcPts val="0"/>
              </a:spcAft>
              <a:defRPr/>
            </a:pPr>
            <a:endParaRPr lang="en-GB" sz="1400" dirty="0">
              <a:latin typeface="Century Gothic" pitchFamily="34" charset="0"/>
            </a:endParaRPr>
          </a:p>
          <a:p>
            <a:pPr marL="3175" indent="-3175" algn="just" fontAlgn="auto">
              <a:spcBef>
                <a:spcPct val="20000"/>
              </a:spcBef>
              <a:spcAft>
                <a:spcPts val="0"/>
              </a:spcAft>
              <a:defRPr/>
            </a:pPr>
            <a:endParaRPr lang="en-GB" sz="1400" dirty="0">
              <a:latin typeface="Century Gothic" pitchFamily="34" charset="0"/>
              <a:cs typeface="+mn-cs"/>
            </a:endParaRPr>
          </a:p>
        </p:txBody>
      </p:sp>
      <p:pic>
        <p:nvPicPr>
          <p:cNvPr id="7" name="Picture 6" descr="Masters 2012 2.jpg"/>
          <p:cNvPicPr>
            <a:picLocks noChangeAspect="1"/>
          </p:cNvPicPr>
          <p:nvPr/>
        </p:nvPicPr>
        <p:blipFill>
          <a:blip r:embed="rId2" cstate="print"/>
          <a:stretch>
            <a:fillRect/>
          </a:stretch>
        </p:blipFill>
        <p:spPr>
          <a:xfrm>
            <a:off x="3995936" y="2492896"/>
            <a:ext cx="4778749" cy="2952328"/>
          </a:xfrm>
          <a:prstGeom prst="rect">
            <a:avLst/>
          </a:prstGeom>
          <a:ln>
            <a:noFill/>
          </a:ln>
          <a:effectLst>
            <a:outerShdw blurRad="44450" dist="27940" dir="5400000" algn="ctr">
              <a:srgbClr val="000000">
                <a:alpha val="32000"/>
              </a:srgbClr>
            </a:outerShdw>
            <a:softEdge rad="1270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1"/>
                </a:solidFill>
              </a:rPr>
              <a:t>WORLD SNOOKER TOUR</a:t>
            </a:r>
            <a:br>
              <a:rPr lang="en-GB" b="1" dirty="0" smtClean="0">
                <a:solidFill>
                  <a:schemeClr val="tx1"/>
                </a:solidFill>
              </a:rPr>
            </a:br>
            <a:r>
              <a:rPr lang="en-GB" b="1" dirty="0" smtClean="0">
                <a:solidFill>
                  <a:schemeClr val="tx1"/>
                </a:solidFill>
              </a:rPr>
              <a:t> </a:t>
            </a:r>
            <a:endParaRPr lang="en-GB" b="1" dirty="0">
              <a:solidFill>
                <a:schemeClr val="tx1"/>
              </a:solidFill>
            </a:endParaRPr>
          </a:p>
        </p:txBody>
      </p:sp>
      <p:sp>
        <p:nvSpPr>
          <p:cNvPr id="5" name="Content Placeholder 4"/>
          <p:cNvSpPr>
            <a:spLocks noGrp="1"/>
          </p:cNvSpPr>
          <p:nvPr>
            <p:ph idx="1"/>
          </p:nvPr>
        </p:nvSpPr>
        <p:spPr>
          <a:xfrm>
            <a:off x="0" y="1988840"/>
            <a:ext cx="4716016" cy="1152128"/>
          </a:xfrm>
        </p:spPr>
        <p:txBody>
          <a:bodyPr>
            <a:normAutofit/>
          </a:bodyPr>
          <a:lstStyle/>
          <a:p>
            <a:pPr>
              <a:buNone/>
            </a:pPr>
            <a:r>
              <a:rPr lang="en-GB" sz="1600" dirty="0" smtClean="0"/>
              <a:t>	The World Snooker Tour encompasses over 31 televised events and a further 21 events covered by broadband streaming through betting sites and worldsnooker.tv. </a:t>
            </a:r>
          </a:p>
          <a:p>
            <a:pPr>
              <a:buNone/>
            </a:pPr>
            <a:endParaRPr lang="en-GB" sz="1600" dirty="0" smtClean="0"/>
          </a:p>
        </p:txBody>
      </p:sp>
      <p:sp>
        <p:nvSpPr>
          <p:cNvPr id="6" name="Rectangle 5"/>
          <p:cNvSpPr/>
          <p:nvPr/>
        </p:nvSpPr>
        <p:spPr>
          <a:xfrm>
            <a:off x="467544" y="5373216"/>
            <a:ext cx="8424936" cy="1077218"/>
          </a:xfrm>
          <a:prstGeom prst="rect">
            <a:avLst/>
          </a:prstGeom>
        </p:spPr>
        <p:txBody>
          <a:bodyPr wrap="square">
            <a:spAutoFit/>
          </a:bodyPr>
          <a:lstStyle/>
          <a:p>
            <a:r>
              <a:rPr lang="en-GB" sz="1600" dirty="0" smtClean="0"/>
              <a:t>Events include:  World Snooker Championship, the Masters, UK Championship, International Championship, China Open, Shanghai Masters, Wuxi Classic, Hainan World Open, Australian Goldfields Open, Welsh Open, German Masters, Premier League Snooker, Championship League Snooker, Six Reds World Championship and the Players Tour Championship. </a:t>
            </a:r>
          </a:p>
        </p:txBody>
      </p:sp>
      <p:sp>
        <p:nvSpPr>
          <p:cNvPr id="7" name="Content Placeholder 4"/>
          <p:cNvSpPr txBox="1">
            <a:spLocks/>
          </p:cNvSpPr>
          <p:nvPr/>
        </p:nvSpPr>
        <p:spPr>
          <a:xfrm>
            <a:off x="4644008" y="1988840"/>
            <a:ext cx="4258816" cy="936104"/>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None/>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	In 2012/13</a:t>
            </a:r>
            <a:r>
              <a:rPr kumimoji="0" lang="en-GB" sz="1600" b="0" i="0" u="none" strike="noStrike" kern="1200" cap="none" spc="0" normalizeH="0" noProof="0" dirty="0" smtClean="0">
                <a:ln>
                  <a:noFill/>
                </a:ln>
                <a:solidFill>
                  <a:schemeClr val="tx1"/>
                </a:solidFill>
                <a:effectLst/>
                <a:uLnTx/>
                <a:uFillTx/>
                <a:latin typeface="+mn-lt"/>
                <a:ea typeface="+mn-ea"/>
                <a:cs typeface="+mn-cs"/>
              </a:rPr>
              <a:t> Season World Snooker </a:t>
            </a:r>
            <a:r>
              <a:rPr kumimoji="0" lang="en-GB" sz="1600" b="0" i="0" u="none" strike="noStrike" kern="1200" cap="none" spc="0" normalizeH="0" baseline="0" noProof="0" dirty="0" smtClean="0">
                <a:ln>
                  <a:noFill/>
                </a:ln>
                <a:solidFill>
                  <a:schemeClr val="tx1"/>
                </a:solidFill>
                <a:effectLst/>
                <a:uLnTx/>
                <a:uFillTx/>
                <a:latin typeface="+mn-lt"/>
                <a:ea typeface="+mn-ea"/>
                <a:cs typeface="+mn-cs"/>
              </a:rPr>
              <a:t>Events will be held in UK, Thailand, China, Brazil, Australia, Poland, Germany, Belgium, Holland and Ireland. </a:t>
            </a:r>
          </a:p>
        </p:txBody>
      </p:sp>
      <p:pic>
        <p:nvPicPr>
          <p:cNvPr id="8" name="Picture 7" descr="Blackpool -72.JPG"/>
          <p:cNvPicPr>
            <a:picLocks noChangeAspect="1"/>
          </p:cNvPicPr>
          <p:nvPr/>
        </p:nvPicPr>
        <p:blipFill>
          <a:blip r:embed="rId2" cstate="print"/>
          <a:stretch>
            <a:fillRect/>
          </a:stretch>
        </p:blipFill>
        <p:spPr>
          <a:xfrm>
            <a:off x="1043608" y="3140968"/>
            <a:ext cx="6840760" cy="2163281"/>
          </a:xfrm>
          <a:prstGeom prst="rect">
            <a:avLst/>
          </a:prstGeom>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571500" y="1785938"/>
            <a:ext cx="2357438" cy="2032000"/>
          </a:xfrm>
          <a:prstGeom prst="rect">
            <a:avLst/>
          </a:prstGeom>
          <a:noFill/>
          <a:ln w="9525">
            <a:noFill/>
            <a:miter lim="800000"/>
            <a:headEnd/>
            <a:tailEnd/>
          </a:ln>
        </p:spPr>
        <p:txBody>
          <a:bodyPr>
            <a:spAutoFit/>
          </a:bodyPr>
          <a:lstStyle/>
          <a:p>
            <a:pPr algn="just"/>
            <a:r>
              <a:rPr lang="en-GB" sz="1400">
                <a:latin typeface="Calibri" pitchFamily="34" charset="0"/>
              </a:rPr>
              <a:t>World Snooker events are televised live in over 74 countries world-wide and highlights programming taken to a further 7 countries. World Snooker’s total broadcast footprint reaches </a:t>
            </a:r>
            <a:r>
              <a:rPr lang="en-US" sz="1400">
                <a:latin typeface="Calibri" pitchFamily="34" charset="0"/>
              </a:rPr>
              <a:t>481,250,000 homes world-wide.</a:t>
            </a:r>
          </a:p>
        </p:txBody>
      </p:sp>
      <p:sp>
        <p:nvSpPr>
          <p:cNvPr id="9" name="TextBox 8"/>
          <p:cNvSpPr txBox="1"/>
          <p:nvPr/>
        </p:nvSpPr>
        <p:spPr>
          <a:xfrm>
            <a:off x="642938" y="6429375"/>
            <a:ext cx="4651375" cy="254000"/>
          </a:xfrm>
          <a:prstGeom prst="rect">
            <a:avLst/>
          </a:prstGeom>
          <a:noFill/>
        </p:spPr>
        <p:txBody>
          <a:bodyPr wrap="none">
            <a:spAutoFit/>
          </a:bodyPr>
          <a:lstStyle/>
          <a:p>
            <a:pPr fontAlgn="auto">
              <a:spcBef>
                <a:spcPts val="0"/>
              </a:spcBef>
              <a:spcAft>
                <a:spcPts val="0"/>
              </a:spcAft>
              <a:defRPr/>
            </a:pPr>
            <a:r>
              <a:rPr lang="en-GB" sz="1050" dirty="0">
                <a:latin typeface="Century Gothic" pitchFamily="34" charset="0"/>
                <a:cs typeface="+mn-cs"/>
              </a:rPr>
              <a:t>Highlights package comprises of 8 x 180 min  tournament highlights</a:t>
            </a:r>
            <a:r>
              <a:rPr lang="en-GB" sz="1050" dirty="0">
                <a:solidFill>
                  <a:schemeClr val="bg2">
                    <a:lumMod val="60000"/>
                    <a:lumOff val="40000"/>
                  </a:schemeClr>
                </a:solidFill>
                <a:latin typeface="Century Gothic" pitchFamily="34" charset="0"/>
                <a:cs typeface="+mn-cs"/>
              </a:rPr>
              <a:t>.  </a:t>
            </a:r>
            <a:endParaRPr lang="en-US" sz="1050" dirty="0">
              <a:solidFill>
                <a:schemeClr val="bg2">
                  <a:lumMod val="60000"/>
                  <a:lumOff val="40000"/>
                </a:schemeClr>
              </a:solidFill>
              <a:latin typeface="Century Gothic" pitchFamily="34" charset="0"/>
              <a:cs typeface="+mn-cs"/>
            </a:endParaRPr>
          </a:p>
        </p:txBody>
      </p:sp>
      <p:sp>
        <p:nvSpPr>
          <p:cNvPr id="10" name="Rectangle 9"/>
          <p:cNvSpPr/>
          <p:nvPr/>
        </p:nvSpPr>
        <p:spPr>
          <a:xfrm>
            <a:off x="3143250" y="1785938"/>
            <a:ext cx="5143500" cy="2354262"/>
          </a:xfrm>
          <a:prstGeom prst="rect">
            <a:avLst/>
          </a:prstGeom>
        </p:spPr>
        <p:txBody>
          <a:bodyPr>
            <a:spAutoFit/>
          </a:bodyPr>
          <a:lstStyle/>
          <a:p>
            <a:pPr algn="just" fontAlgn="auto">
              <a:spcBef>
                <a:spcPts val="0"/>
              </a:spcBef>
              <a:spcAft>
                <a:spcPts val="0"/>
              </a:spcAft>
              <a:defRPr/>
            </a:pPr>
            <a:r>
              <a:rPr lang="it-IT" sz="2100" dirty="0">
                <a:solidFill>
                  <a:srgbClr val="FF0000"/>
                </a:solidFill>
                <a:latin typeface="+mn-lt"/>
                <a:cs typeface="+mn-cs"/>
              </a:rPr>
              <a:t>Albania</a:t>
            </a:r>
            <a:r>
              <a:rPr lang="en-US" sz="2100" dirty="0">
                <a:solidFill>
                  <a:srgbClr val="FF0000"/>
                </a:solidFill>
                <a:latin typeface="+mn-lt"/>
                <a:cs typeface="+mn-cs"/>
              </a:rPr>
              <a:t> </a:t>
            </a:r>
            <a:r>
              <a:rPr lang="it-IT" sz="2100" dirty="0">
                <a:solidFill>
                  <a:srgbClr val="FF0000"/>
                </a:solidFill>
                <a:latin typeface="+mn-lt"/>
                <a:cs typeface="+mn-cs"/>
              </a:rPr>
              <a:t>Algeria</a:t>
            </a:r>
            <a:r>
              <a:rPr lang="en-US" sz="2100" dirty="0">
                <a:solidFill>
                  <a:srgbClr val="FF0000"/>
                </a:solidFill>
                <a:latin typeface="+mn-lt"/>
                <a:cs typeface="+mn-cs"/>
              </a:rPr>
              <a:t> </a:t>
            </a:r>
            <a:r>
              <a:rPr lang="it-IT" sz="2100" dirty="0">
                <a:solidFill>
                  <a:srgbClr val="FF0000"/>
                </a:solidFill>
                <a:latin typeface="+mn-lt"/>
                <a:cs typeface="+mn-cs"/>
              </a:rPr>
              <a:t>Andorra</a:t>
            </a:r>
            <a:r>
              <a:rPr lang="en-US" sz="2100" dirty="0">
                <a:solidFill>
                  <a:srgbClr val="FF0000"/>
                </a:solidFill>
                <a:latin typeface="+mn-lt"/>
                <a:cs typeface="+mn-cs"/>
              </a:rPr>
              <a:t> </a:t>
            </a:r>
            <a:r>
              <a:rPr lang="it-IT" sz="2100" dirty="0">
                <a:solidFill>
                  <a:srgbClr val="FF0000"/>
                </a:solidFill>
                <a:latin typeface="+mn-lt"/>
                <a:cs typeface="+mn-cs"/>
              </a:rPr>
              <a:t>Armenia</a:t>
            </a:r>
            <a:r>
              <a:rPr lang="en-US" sz="2100" dirty="0">
                <a:solidFill>
                  <a:srgbClr val="FF0000"/>
                </a:solidFill>
                <a:latin typeface="+mn-lt"/>
                <a:cs typeface="+mn-cs"/>
              </a:rPr>
              <a:t> </a:t>
            </a:r>
            <a:r>
              <a:rPr lang="en-US" sz="2100" dirty="0">
                <a:latin typeface="+mn-lt"/>
                <a:cs typeface="+mn-cs"/>
              </a:rPr>
              <a:t>Australia</a:t>
            </a:r>
            <a:r>
              <a:rPr lang="en-US" sz="2100" dirty="0">
                <a:solidFill>
                  <a:schemeClr val="accent2">
                    <a:lumMod val="75000"/>
                  </a:schemeClr>
                </a:solidFill>
                <a:latin typeface="+mn-lt"/>
                <a:cs typeface="+mn-cs"/>
              </a:rPr>
              <a:t> </a:t>
            </a:r>
            <a:r>
              <a:rPr lang="it-IT" sz="2100" dirty="0">
                <a:solidFill>
                  <a:srgbClr val="FF0000"/>
                </a:solidFill>
                <a:latin typeface="+mn-lt"/>
                <a:cs typeface="+mn-cs"/>
              </a:rPr>
              <a:t>Austria</a:t>
            </a:r>
            <a:r>
              <a:rPr lang="en-US" sz="2100" dirty="0">
                <a:solidFill>
                  <a:srgbClr val="FF0000"/>
                </a:solidFill>
                <a:latin typeface="+mn-lt"/>
                <a:cs typeface="+mn-cs"/>
              </a:rPr>
              <a:t> </a:t>
            </a:r>
            <a:r>
              <a:rPr lang="it-IT" sz="2100" dirty="0">
                <a:solidFill>
                  <a:srgbClr val="FF0000"/>
                </a:solidFill>
                <a:latin typeface="+mn-lt"/>
                <a:cs typeface="+mn-cs"/>
              </a:rPr>
              <a:t>Azerbaijan</a:t>
            </a:r>
            <a:r>
              <a:rPr lang="en-US" sz="2100" dirty="0">
                <a:solidFill>
                  <a:srgbClr val="FF0000"/>
                </a:solidFill>
                <a:latin typeface="+mn-lt"/>
                <a:cs typeface="+mn-cs"/>
              </a:rPr>
              <a:t> Bahrain </a:t>
            </a:r>
            <a:r>
              <a:rPr lang="it-IT" sz="2100" dirty="0">
                <a:solidFill>
                  <a:srgbClr val="FF0000"/>
                </a:solidFill>
                <a:latin typeface="+mn-lt"/>
                <a:cs typeface="+mn-cs"/>
              </a:rPr>
              <a:t>Belarus</a:t>
            </a:r>
            <a:r>
              <a:rPr lang="en-US" sz="2100" dirty="0">
                <a:solidFill>
                  <a:srgbClr val="FF0000"/>
                </a:solidFill>
                <a:latin typeface="+mn-lt"/>
                <a:cs typeface="+mn-cs"/>
              </a:rPr>
              <a:t> </a:t>
            </a:r>
            <a:r>
              <a:rPr lang="it-IT" sz="2100" dirty="0">
                <a:solidFill>
                  <a:srgbClr val="FF0000"/>
                </a:solidFill>
                <a:latin typeface="+mn-lt"/>
                <a:cs typeface="+mn-cs"/>
              </a:rPr>
              <a:t>Belgium</a:t>
            </a:r>
            <a:r>
              <a:rPr lang="en-US" sz="2100" dirty="0">
                <a:solidFill>
                  <a:srgbClr val="FF0000"/>
                </a:solidFill>
                <a:latin typeface="+mn-lt"/>
                <a:cs typeface="+mn-cs"/>
              </a:rPr>
              <a:t> </a:t>
            </a:r>
            <a:r>
              <a:rPr lang="it-IT" sz="2100" dirty="0">
                <a:solidFill>
                  <a:srgbClr val="FF0000"/>
                </a:solidFill>
                <a:latin typeface="+mn-lt"/>
                <a:cs typeface="+mn-cs"/>
              </a:rPr>
              <a:t>Bosnia-Herzegovina</a:t>
            </a:r>
            <a:r>
              <a:rPr lang="en-US" sz="2100" dirty="0">
                <a:solidFill>
                  <a:srgbClr val="FF0000"/>
                </a:solidFill>
                <a:latin typeface="+mn-lt"/>
                <a:cs typeface="+mn-cs"/>
              </a:rPr>
              <a:t> </a:t>
            </a:r>
            <a:r>
              <a:rPr lang="it-IT" sz="2100" dirty="0">
                <a:solidFill>
                  <a:srgbClr val="FF0000"/>
                </a:solidFill>
                <a:latin typeface="+mn-lt"/>
                <a:cs typeface="+mn-cs"/>
              </a:rPr>
              <a:t>Bulgaria Chad</a:t>
            </a:r>
            <a:r>
              <a:rPr lang="en-US" sz="2100" dirty="0">
                <a:solidFill>
                  <a:srgbClr val="FF0000"/>
                </a:solidFill>
                <a:latin typeface="+mn-lt"/>
                <a:cs typeface="+mn-cs"/>
              </a:rPr>
              <a:t> China </a:t>
            </a:r>
            <a:r>
              <a:rPr lang="pl-PL" sz="2100" dirty="0">
                <a:solidFill>
                  <a:srgbClr val="FF0000"/>
                </a:solidFill>
                <a:latin typeface="+mn-lt"/>
                <a:cs typeface="+mn-cs"/>
              </a:rPr>
              <a:t>Croatia</a:t>
            </a:r>
            <a:r>
              <a:rPr lang="en-US" sz="2100" dirty="0">
                <a:solidFill>
                  <a:srgbClr val="FF0000"/>
                </a:solidFill>
                <a:latin typeface="+mn-lt"/>
                <a:cs typeface="+mn-cs"/>
              </a:rPr>
              <a:t> </a:t>
            </a:r>
            <a:r>
              <a:rPr lang="pl-PL" sz="2100" dirty="0">
                <a:solidFill>
                  <a:srgbClr val="FF0000"/>
                </a:solidFill>
                <a:latin typeface="+mn-lt"/>
                <a:cs typeface="+mn-cs"/>
              </a:rPr>
              <a:t>Czech Republic</a:t>
            </a:r>
            <a:r>
              <a:rPr lang="en-US" sz="2100" dirty="0">
                <a:solidFill>
                  <a:srgbClr val="FF0000"/>
                </a:solidFill>
                <a:latin typeface="+mn-lt"/>
                <a:cs typeface="+mn-cs"/>
              </a:rPr>
              <a:t> </a:t>
            </a:r>
            <a:r>
              <a:rPr lang="pl-PL" sz="2100" dirty="0">
                <a:solidFill>
                  <a:srgbClr val="FF0000"/>
                </a:solidFill>
                <a:latin typeface="+mn-lt"/>
                <a:cs typeface="+mn-cs"/>
              </a:rPr>
              <a:t>Cyprus</a:t>
            </a:r>
            <a:r>
              <a:rPr lang="en-US" sz="2100" dirty="0">
                <a:solidFill>
                  <a:srgbClr val="FF0000"/>
                </a:solidFill>
                <a:latin typeface="+mn-lt"/>
                <a:cs typeface="+mn-cs"/>
              </a:rPr>
              <a:t> </a:t>
            </a:r>
            <a:r>
              <a:rPr lang="en-GB" sz="2100" dirty="0">
                <a:solidFill>
                  <a:srgbClr val="FF0000"/>
                </a:solidFill>
                <a:latin typeface="+mn-lt"/>
                <a:cs typeface="+mn-cs"/>
              </a:rPr>
              <a:t>Denmark</a:t>
            </a:r>
            <a:r>
              <a:rPr lang="en-US" sz="2100" dirty="0">
                <a:solidFill>
                  <a:srgbClr val="FF0000"/>
                </a:solidFill>
                <a:latin typeface="+mn-lt"/>
                <a:cs typeface="+mn-cs"/>
              </a:rPr>
              <a:t> </a:t>
            </a:r>
            <a:r>
              <a:rPr lang="en-GB" sz="2100" dirty="0">
                <a:solidFill>
                  <a:srgbClr val="FF0000"/>
                </a:solidFill>
                <a:latin typeface="+mn-lt"/>
                <a:cs typeface="+mn-cs"/>
              </a:rPr>
              <a:t>Egypt</a:t>
            </a:r>
            <a:r>
              <a:rPr lang="en-US" sz="2100" dirty="0">
                <a:solidFill>
                  <a:srgbClr val="FF0000"/>
                </a:solidFill>
                <a:latin typeface="+mn-lt"/>
                <a:cs typeface="+mn-cs"/>
              </a:rPr>
              <a:t> </a:t>
            </a:r>
            <a:r>
              <a:rPr lang="en-GB" sz="2100" dirty="0">
                <a:solidFill>
                  <a:srgbClr val="FF0000"/>
                </a:solidFill>
                <a:latin typeface="+mn-lt"/>
                <a:cs typeface="+mn-cs"/>
              </a:rPr>
              <a:t>Estonia</a:t>
            </a:r>
            <a:r>
              <a:rPr lang="en-US" sz="2100" dirty="0">
                <a:solidFill>
                  <a:srgbClr val="FF0000"/>
                </a:solidFill>
                <a:latin typeface="+mn-lt"/>
                <a:cs typeface="+mn-cs"/>
              </a:rPr>
              <a:t> </a:t>
            </a:r>
            <a:r>
              <a:rPr lang="en-GB" sz="2100" dirty="0">
                <a:solidFill>
                  <a:srgbClr val="FF0000"/>
                </a:solidFill>
                <a:latin typeface="+mn-lt"/>
                <a:cs typeface="+mn-cs"/>
              </a:rPr>
              <a:t>Finland</a:t>
            </a:r>
            <a:r>
              <a:rPr lang="en-US" sz="2100" dirty="0">
                <a:solidFill>
                  <a:srgbClr val="FF0000"/>
                </a:solidFill>
                <a:latin typeface="+mn-lt"/>
                <a:cs typeface="+mn-cs"/>
              </a:rPr>
              <a:t> </a:t>
            </a:r>
            <a:r>
              <a:rPr lang="en-GB" sz="2100" dirty="0">
                <a:solidFill>
                  <a:srgbClr val="FF0000"/>
                </a:solidFill>
                <a:latin typeface="+mn-lt"/>
                <a:cs typeface="+mn-cs"/>
              </a:rPr>
              <a:t>France</a:t>
            </a:r>
            <a:r>
              <a:rPr lang="en-US" sz="2100" dirty="0">
                <a:solidFill>
                  <a:srgbClr val="FF0000"/>
                </a:solidFill>
                <a:latin typeface="+mn-lt"/>
                <a:cs typeface="+mn-cs"/>
              </a:rPr>
              <a:t> </a:t>
            </a:r>
            <a:r>
              <a:rPr lang="en-GB" sz="2100" dirty="0">
                <a:solidFill>
                  <a:srgbClr val="FF0000"/>
                </a:solidFill>
                <a:latin typeface="+mn-lt"/>
                <a:cs typeface="+mn-cs"/>
              </a:rPr>
              <a:t>Georgia</a:t>
            </a:r>
            <a:r>
              <a:rPr lang="en-US" sz="2100" dirty="0">
                <a:solidFill>
                  <a:srgbClr val="FF0000"/>
                </a:solidFill>
                <a:latin typeface="+mn-lt"/>
                <a:cs typeface="+mn-cs"/>
              </a:rPr>
              <a:t> </a:t>
            </a:r>
            <a:r>
              <a:rPr lang="en-GB" sz="2100" dirty="0">
                <a:solidFill>
                  <a:srgbClr val="FF0000"/>
                </a:solidFill>
                <a:latin typeface="+mn-lt"/>
                <a:cs typeface="+mn-cs"/>
              </a:rPr>
              <a:t>Germany Greece</a:t>
            </a:r>
            <a:r>
              <a:rPr lang="en-US" sz="2100" dirty="0">
                <a:solidFill>
                  <a:srgbClr val="FF0000"/>
                </a:solidFill>
                <a:latin typeface="+mn-lt"/>
                <a:cs typeface="+mn-cs"/>
              </a:rPr>
              <a:t> Hong Kong </a:t>
            </a:r>
            <a:r>
              <a:rPr lang="en-GB" sz="2100" dirty="0">
                <a:solidFill>
                  <a:srgbClr val="FF0000"/>
                </a:solidFill>
                <a:latin typeface="+mn-lt"/>
                <a:cs typeface="+mn-cs"/>
              </a:rPr>
              <a:t>Hungary</a:t>
            </a:r>
            <a:r>
              <a:rPr lang="en-US" sz="2100" dirty="0">
                <a:solidFill>
                  <a:srgbClr val="FF0000"/>
                </a:solidFill>
                <a:latin typeface="+mn-lt"/>
                <a:cs typeface="+mn-cs"/>
              </a:rPr>
              <a:t> </a:t>
            </a:r>
            <a:r>
              <a:rPr lang="en-GB" sz="2100" dirty="0">
                <a:solidFill>
                  <a:srgbClr val="FF0000"/>
                </a:solidFill>
                <a:latin typeface="+mn-lt"/>
                <a:cs typeface="+mn-cs"/>
              </a:rPr>
              <a:t>Iceland</a:t>
            </a:r>
            <a:r>
              <a:rPr lang="en-US" sz="2100" dirty="0">
                <a:solidFill>
                  <a:srgbClr val="FF0000"/>
                </a:solidFill>
                <a:latin typeface="+mn-lt"/>
                <a:cs typeface="+mn-cs"/>
              </a:rPr>
              <a:t> </a:t>
            </a:r>
            <a:r>
              <a:rPr lang="en-US" sz="2100" dirty="0">
                <a:latin typeface="+mn-lt"/>
                <a:cs typeface="+mn-cs"/>
              </a:rPr>
              <a:t>India Indonesia </a:t>
            </a:r>
            <a:r>
              <a:rPr lang="de-DE" sz="2100" dirty="0">
                <a:solidFill>
                  <a:srgbClr val="FF0000"/>
                </a:solidFill>
                <a:latin typeface="+mn-lt"/>
                <a:cs typeface="+mn-cs"/>
              </a:rPr>
              <a:t>Ireland</a:t>
            </a:r>
            <a:r>
              <a:rPr lang="en-US" sz="2100" dirty="0">
                <a:solidFill>
                  <a:srgbClr val="FF0000"/>
                </a:solidFill>
                <a:latin typeface="+mn-lt"/>
                <a:cs typeface="+mn-cs"/>
              </a:rPr>
              <a:t> </a:t>
            </a:r>
            <a:r>
              <a:rPr lang="de-DE" sz="2100" dirty="0">
                <a:solidFill>
                  <a:srgbClr val="FF0000"/>
                </a:solidFill>
                <a:latin typeface="+mn-lt"/>
                <a:cs typeface="+mn-cs"/>
              </a:rPr>
              <a:t>Israel</a:t>
            </a:r>
            <a:r>
              <a:rPr lang="en-US" sz="2100" dirty="0">
                <a:solidFill>
                  <a:srgbClr val="FF0000"/>
                </a:solidFill>
                <a:latin typeface="+mn-lt"/>
                <a:cs typeface="+mn-cs"/>
              </a:rPr>
              <a:t> </a:t>
            </a:r>
            <a:r>
              <a:rPr lang="de-DE" sz="2100" dirty="0">
                <a:solidFill>
                  <a:srgbClr val="FF0000"/>
                </a:solidFill>
                <a:latin typeface="+mn-lt"/>
                <a:cs typeface="+mn-cs"/>
              </a:rPr>
              <a:t>Italy Jordan</a:t>
            </a:r>
            <a:endParaRPr lang="en-US" sz="2100" dirty="0">
              <a:solidFill>
                <a:srgbClr val="FF0000"/>
              </a:solidFill>
              <a:latin typeface="+mn-lt"/>
              <a:cs typeface="+mn-cs"/>
            </a:endParaRPr>
          </a:p>
        </p:txBody>
      </p:sp>
      <p:sp>
        <p:nvSpPr>
          <p:cNvPr id="11269" name="Title 11"/>
          <p:cNvSpPr>
            <a:spLocks noGrp="1"/>
          </p:cNvSpPr>
          <p:nvPr>
            <p:ph type="title"/>
          </p:nvPr>
        </p:nvSpPr>
        <p:spPr>
          <a:xfrm>
            <a:off x="539552" y="1124744"/>
            <a:ext cx="8229600" cy="710952"/>
          </a:xfrm>
        </p:spPr>
        <p:txBody>
          <a:bodyPr>
            <a:normAutofit fontScale="90000"/>
          </a:bodyPr>
          <a:lstStyle/>
          <a:p>
            <a:pPr eaLnBrk="1" hangingPunct="1"/>
            <a:r>
              <a:rPr lang="en-GB" b="1" dirty="0" smtClean="0">
                <a:solidFill>
                  <a:schemeClr val="tx1"/>
                </a:solidFill>
                <a:ea typeface="PMingLiU" pitchFamily="18" charset="-120"/>
                <a:cs typeface="Arial" charset="0"/>
              </a:rPr>
              <a:t>WORLD WIDE TV COVERAGE</a:t>
            </a:r>
            <a:br>
              <a:rPr lang="en-GB" b="1" dirty="0" smtClean="0">
                <a:solidFill>
                  <a:schemeClr val="tx1"/>
                </a:solidFill>
                <a:ea typeface="PMingLiU" pitchFamily="18" charset="-120"/>
                <a:cs typeface="Arial" charset="0"/>
              </a:rPr>
            </a:br>
            <a:r>
              <a:rPr lang="en-GB" b="1" dirty="0" smtClean="0">
                <a:solidFill>
                  <a:schemeClr val="tx1"/>
                </a:solidFill>
                <a:ea typeface="PMingLiU" pitchFamily="18" charset="-120"/>
                <a:cs typeface="Arial" charset="0"/>
              </a:rPr>
              <a:t> </a:t>
            </a:r>
            <a:endParaRPr lang="en-US" b="1" dirty="0" smtClean="0">
              <a:solidFill>
                <a:schemeClr val="tx1"/>
              </a:solidFill>
              <a:ea typeface="PMingLiU" pitchFamily="18" charset="-120"/>
              <a:cs typeface="Arial" charset="0"/>
            </a:endParaRPr>
          </a:p>
        </p:txBody>
      </p:sp>
      <p:sp>
        <p:nvSpPr>
          <p:cNvPr id="13" name="TextBox 12"/>
          <p:cNvSpPr txBox="1"/>
          <p:nvPr/>
        </p:nvSpPr>
        <p:spPr>
          <a:xfrm>
            <a:off x="571500" y="4000500"/>
            <a:ext cx="7786688" cy="2354491"/>
          </a:xfrm>
          <a:prstGeom prst="rect">
            <a:avLst/>
          </a:prstGeom>
          <a:noFill/>
        </p:spPr>
        <p:txBody>
          <a:bodyPr wrap="square">
            <a:spAutoFit/>
          </a:bodyPr>
          <a:lstStyle/>
          <a:p>
            <a:pPr algn="just" fontAlgn="auto">
              <a:spcBef>
                <a:spcPts val="0"/>
              </a:spcBef>
              <a:spcAft>
                <a:spcPts val="0"/>
              </a:spcAft>
              <a:defRPr/>
            </a:pPr>
            <a:r>
              <a:rPr lang="de-DE" sz="2100" dirty="0">
                <a:solidFill>
                  <a:srgbClr val="FF0000"/>
                </a:solidFill>
                <a:latin typeface="+mn-lt"/>
                <a:cs typeface="+mn-cs"/>
              </a:rPr>
              <a:t>Kazakhstan Kosovo</a:t>
            </a:r>
            <a:r>
              <a:rPr lang="en-US" sz="2100" dirty="0">
                <a:solidFill>
                  <a:srgbClr val="FF0000"/>
                </a:solidFill>
                <a:latin typeface="+mn-lt"/>
                <a:cs typeface="+mn-cs"/>
              </a:rPr>
              <a:t> Kuwait </a:t>
            </a:r>
            <a:r>
              <a:rPr lang="de-DE" sz="2100" dirty="0">
                <a:solidFill>
                  <a:srgbClr val="FF0000"/>
                </a:solidFill>
                <a:latin typeface="+mn-lt"/>
                <a:cs typeface="+mn-cs"/>
              </a:rPr>
              <a:t>Kyrgyzstan</a:t>
            </a:r>
            <a:r>
              <a:rPr lang="en-US" sz="2100" dirty="0">
                <a:solidFill>
                  <a:srgbClr val="FF0000"/>
                </a:solidFill>
                <a:latin typeface="+mn-lt"/>
                <a:cs typeface="+mn-cs"/>
              </a:rPr>
              <a:t> </a:t>
            </a:r>
            <a:r>
              <a:rPr lang="de-DE" sz="2100" dirty="0">
                <a:solidFill>
                  <a:srgbClr val="FF0000"/>
                </a:solidFill>
                <a:latin typeface="+mn-lt"/>
                <a:cs typeface="+mn-cs"/>
              </a:rPr>
              <a:t>Latvia</a:t>
            </a:r>
            <a:r>
              <a:rPr lang="en-US" sz="2100" dirty="0">
                <a:solidFill>
                  <a:srgbClr val="FF0000"/>
                </a:solidFill>
                <a:latin typeface="+mn-lt"/>
                <a:cs typeface="+mn-cs"/>
              </a:rPr>
              <a:t> </a:t>
            </a:r>
            <a:r>
              <a:rPr lang="de-DE" sz="2100" dirty="0">
                <a:solidFill>
                  <a:srgbClr val="FF0000"/>
                </a:solidFill>
                <a:latin typeface="+mn-lt"/>
                <a:cs typeface="+mn-cs"/>
              </a:rPr>
              <a:t>Lebanon</a:t>
            </a:r>
            <a:r>
              <a:rPr lang="en-US" sz="2100" dirty="0">
                <a:solidFill>
                  <a:srgbClr val="FF0000"/>
                </a:solidFill>
                <a:latin typeface="+mn-lt"/>
                <a:cs typeface="+mn-cs"/>
              </a:rPr>
              <a:t> </a:t>
            </a:r>
            <a:r>
              <a:rPr lang="de-DE" sz="2100" dirty="0">
                <a:solidFill>
                  <a:srgbClr val="FF0000"/>
                </a:solidFill>
                <a:latin typeface="+mn-lt"/>
                <a:cs typeface="+mn-cs"/>
              </a:rPr>
              <a:t>Libya</a:t>
            </a:r>
            <a:r>
              <a:rPr lang="en-US" sz="2100" dirty="0">
                <a:solidFill>
                  <a:srgbClr val="FF0000"/>
                </a:solidFill>
                <a:latin typeface="+mn-lt"/>
                <a:cs typeface="+mn-cs"/>
              </a:rPr>
              <a:t> </a:t>
            </a:r>
            <a:r>
              <a:rPr lang="de-DE" sz="2100" dirty="0">
                <a:solidFill>
                  <a:srgbClr val="FF0000"/>
                </a:solidFill>
                <a:latin typeface="+mn-lt"/>
                <a:cs typeface="+mn-cs"/>
              </a:rPr>
              <a:t>Liechtenstein</a:t>
            </a:r>
            <a:r>
              <a:rPr lang="en-US" sz="2100" dirty="0">
                <a:solidFill>
                  <a:srgbClr val="FF0000"/>
                </a:solidFill>
                <a:latin typeface="+mn-lt"/>
                <a:cs typeface="+mn-cs"/>
              </a:rPr>
              <a:t> </a:t>
            </a:r>
            <a:r>
              <a:rPr lang="de-DE" sz="2100" dirty="0">
                <a:solidFill>
                  <a:srgbClr val="FF0000"/>
                </a:solidFill>
                <a:latin typeface="+mn-lt"/>
                <a:cs typeface="+mn-cs"/>
              </a:rPr>
              <a:t>Lithuania</a:t>
            </a:r>
            <a:r>
              <a:rPr lang="en-US" sz="2100" dirty="0">
                <a:solidFill>
                  <a:srgbClr val="FF0000"/>
                </a:solidFill>
                <a:latin typeface="+mn-lt"/>
                <a:cs typeface="+mn-cs"/>
              </a:rPr>
              <a:t> </a:t>
            </a:r>
            <a:r>
              <a:rPr lang="de-DE" sz="2100" dirty="0">
                <a:solidFill>
                  <a:srgbClr val="FF0000"/>
                </a:solidFill>
                <a:latin typeface="+mn-lt"/>
                <a:cs typeface="+mn-cs"/>
              </a:rPr>
              <a:t>Luxembourg</a:t>
            </a:r>
            <a:r>
              <a:rPr lang="en-US" sz="2100" dirty="0">
                <a:solidFill>
                  <a:srgbClr val="FF0000"/>
                </a:solidFill>
                <a:latin typeface="+mn-lt"/>
                <a:cs typeface="+mn-cs"/>
              </a:rPr>
              <a:t> </a:t>
            </a:r>
            <a:r>
              <a:rPr lang="de-DE" sz="2100" dirty="0">
                <a:solidFill>
                  <a:srgbClr val="FF0000"/>
                </a:solidFill>
                <a:latin typeface="+mn-lt"/>
                <a:cs typeface="+mn-cs"/>
              </a:rPr>
              <a:t>Macedonia</a:t>
            </a:r>
            <a:r>
              <a:rPr lang="en-US" sz="2100" dirty="0">
                <a:solidFill>
                  <a:schemeClr val="accent2">
                    <a:lumMod val="75000"/>
                  </a:schemeClr>
                </a:solidFill>
                <a:latin typeface="+mn-lt"/>
                <a:cs typeface="+mn-cs"/>
              </a:rPr>
              <a:t> </a:t>
            </a:r>
            <a:r>
              <a:rPr lang="en-US" sz="2100" dirty="0">
                <a:latin typeface="+mn-lt"/>
                <a:cs typeface="+mn-cs"/>
              </a:rPr>
              <a:t>Malaysia</a:t>
            </a:r>
            <a:r>
              <a:rPr lang="en-US" sz="2100" dirty="0">
                <a:solidFill>
                  <a:schemeClr val="bg2">
                    <a:lumMod val="60000"/>
                    <a:lumOff val="40000"/>
                  </a:schemeClr>
                </a:solidFill>
                <a:latin typeface="+mn-lt"/>
                <a:cs typeface="+mn-cs"/>
              </a:rPr>
              <a:t> </a:t>
            </a:r>
            <a:r>
              <a:rPr lang="de-DE" sz="2100" dirty="0">
                <a:solidFill>
                  <a:srgbClr val="FF0000"/>
                </a:solidFill>
                <a:latin typeface="+mn-lt"/>
                <a:cs typeface="+mn-cs"/>
              </a:rPr>
              <a:t>Malta</a:t>
            </a:r>
            <a:r>
              <a:rPr lang="en-US" sz="2100" dirty="0">
                <a:solidFill>
                  <a:srgbClr val="FF0000"/>
                </a:solidFill>
                <a:latin typeface="+mn-lt"/>
                <a:cs typeface="+mn-cs"/>
              </a:rPr>
              <a:t> </a:t>
            </a:r>
            <a:r>
              <a:rPr lang="de-DE" sz="2100" dirty="0">
                <a:solidFill>
                  <a:srgbClr val="FF0000"/>
                </a:solidFill>
                <a:latin typeface="+mn-lt"/>
                <a:cs typeface="+mn-cs"/>
              </a:rPr>
              <a:t>Moldova</a:t>
            </a:r>
            <a:r>
              <a:rPr lang="en-US" sz="2100" dirty="0">
                <a:solidFill>
                  <a:srgbClr val="FF0000"/>
                </a:solidFill>
                <a:latin typeface="+mn-lt"/>
                <a:cs typeface="+mn-cs"/>
              </a:rPr>
              <a:t> </a:t>
            </a:r>
            <a:r>
              <a:rPr lang="it-IT" sz="2100" dirty="0">
                <a:solidFill>
                  <a:srgbClr val="FF0000"/>
                </a:solidFill>
                <a:latin typeface="+mn-lt"/>
                <a:cs typeface="+mn-cs"/>
              </a:rPr>
              <a:t>Monaco</a:t>
            </a:r>
            <a:r>
              <a:rPr lang="en-US" sz="2100" dirty="0">
                <a:solidFill>
                  <a:srgbClr val="FF0000"/>
                </a:solidFill>
                <a:latin typeface="+mn-lt"/>
                <a:cs typeface="+mn-cs"/>
              </a:rPr>
              <a:t> </a:t>
            </a:r>
            <a:r>
              <a:rPr lang="it-IT" sz="2100" dirty="0">
                <a:solidFill>
                  <a:srgbClr val="FF0000"/>
                </a:solidFill>
                <a:latin typeface="+mn-lt"/>
                <a:cs typeface="+mn-cs"/>
              </a:rPr>
              <a:t>Morocco</a:t>
            </a:r>
            <a:r>
              <a:rPr lang="en-US" sz="2100" dirty="0">
                <a:solidFill>
                  <a:srgbClr val="FF0000"/>
                </a:solidFill>
                <a:latin typeface="+mn-lt"/>
                <a:cs typeface="+mn-cs"/>
              </a:rPr>
              <a:t> </a:t>
            </a:r>
            <a:r>
              <a:rPr lang="it-IT" sz="2100" dirty="0">
                <a:solidFill>
                  <a:srgbClr val="FF0000"/>
                </a:solidFill>
                <a:latin typeface="+mn-lt"/>
                <a:cs typeface="+mn-cs"/>
              </a:rPr>
              <a:t>Montenegro</a:t>
            </a:r>
            <a:r>
              <a:rPr lang="en-US" sz="2100" dirty="0">
                <a:solidFill>
                  <a:srgbClr val="FF0000"/>
                </a:solidFill>
                <a:latin typeface="+mn-lt"/>
                <a:cs typeface="+mn-cs"/>
              </a:rPr>
              <a:t> </a:t>
            </a:r>
            <a:r>
              <a:rPr lang="it-IT" sz="2100" dirty="0">
                <a:solidFill>
                  <a:srgbClr val="FF0000"/>
                </a:solidFill>
                <a:latin typeface="+mn-lt"/>
                <a:cs typeface="+mn-cs"/>
              </a:rPr>
              <a:t>Netherlands</a:t>
            </a:r>
            <a:r>
              <a:rPr lang="en-US" sz="2100" dirty="0">
                <a:solidFill>
                  <a:srgbClr val="FF0000"/>
                </a:solidFill>
                <a:latin typeface="+mn-lt"/>
                <a:cs typeface="+mn-cs"/>
              </a:rPr>
              <a:t> </a:t>
            </a:r>
            <a:r>
              <a:rPr lang="en-US" sz="2100" dirty="0" smtClean="0">
                <a:solidFill>
                  <a:srgbClr val="FF0000"/>
                </a:solidFill>
                <a:latin typeface="+mn-lt"/>
                <a:cs typeface="+mn-cs"/>
              </a:rPr>
              <a:t>New Zealand </a:t>
            </a:r>
            <a:r>
              <a:rPr lang="it-IT" sz="2100" dirty="0" smtClean="0">
                <a:solidFill>
                  <a:srgbClr val="FF0000"/>
                </a:solidFill>
                <a:latin typeface="+mn-lt"/>
                <a:cs typeface="+mn-cs"/>
              </a:rPr>
              <a:t>Norway</a:t>
            </a:r>
            <a:r>
              <a:rPr lang="en-US" sz="2100" dirty="0" smtClean="0">
                <a:solidFill>
                  <a:srgbClr val="FF0000"/>
                </a:solidFill>
                <a:latin typeface="+mn-lt"/>
                <a:cs typeface="+mn-cs"/>
              </a:rPr>
              <a:t> </a:t>
            </a:r>
            <a:r>
              <a:rPr lang="en-US" sz="2100" dirty="0">
                <a:solidFill>
                  <a:srgbClr val="FF0000"/>
                </a:solidFill>
                <a:latin typeface="+mn-lt"/>
                <a:cs typeface="+mn-cs"/>
              </a:rPr>
              <a:t>Oman </a:t>
            </a:r>
            <a:r>
              <a:rPr lang="it-IT" sz="2100" dirty="0">
                <a:solidFill>
                  <a:srgbClr val="FF0000"/>
                </a:solidFill>
                <a:latin typeface="+mn-lt"/>
                <a:cs typeface="+mn-cs"/>
              </a:rPr>
              <a:t>Poland</a:t>
            </a:r>
            <a:r>
              <a:rPr lang="en-US" sz="2100" dirty="0">
                <a:solidFill>
                  <a:srgbClr val="FF0000"/>
                </a:solidFill>
                <a:latin typeface="+mn-lt"/>
                <a:cs typeface="+mn-cs"/>
              </a:rPr>
              <a:t> </a:t>
            </a:r>
            <a:r>
              <a:rPr lang="it-IT" sz="2100" dirty="0">
                <a:solidFill>
                  <a:srgbClr val="FF0000"/>
                </a:solidFill>
                <a:latin typeface="+mn-lt"/>
                <a:cs typeface="+mn-cs"/>
              </a:rPr>
              <a:t>Portugal</a:t>
            </a:r>
            <a:r>
              <a:rPr lang="en-US" sz="2100" dirty="0">
                <a:solidFill>
                  <a:srgbClr val="FF0000"/>
                </a:solidFill>
                <a:latin typeface="+mn-lt"/>
                <a:cs typeface="+mn-cs"/>
              </a:rPr>
              <a:t> Qatar </a:t>
            </a:r>
            <a:r>
              <a:rPr lang="it-IT" sz="2100" dirty="0">
                <a:solidFill>
                  <a:srgbClr val="FF0000"/>
                </a:solidFill>
                <a:latin typeface="+mn-lt"/>
                <a:cs typeface="+mn-cs"/>
              </a:rPr>
              <a:t>Romania</a:t>
            </a:r>
            <a:r>
              <a:rPr lang="en-US" sz="2100" dirty="0">
                <a:solidFill>
                  <a:srgbClr val="FF0000"/>
                </a:solidFill>
                <a:latin typeface="+mn-lt"/>
                <a:cs typeface="+mn-cs"/>
              </a:rPr>
              <a:t> </a:t>
            </a:r>
            <a:r>
              <a:rPr lang="it-IT" sz="2100" dirty="0">
                <a:solidFill>
                  <a:srgbClr val="FF0000"/>
                </a:solidFill>
                <a:latin typeface="+mn-lt"/>
                <a:cs typeface="+mn-cs"/>
              </a:rPr>
              <a:t>Russia</a:t>
            </a:r>
            <a:r>
              <a:rPr lang="en-US" sz="2100" dirty="0">
                <a:solidFill>
                  <a:srgbClr val="FF0000"/>
                </a:solidFill>
                <a:latin typeface="+mn-lt"/>
                <a:cs typeface="+mn-cs"/>
              </a:rPr>
              <a:t> </a:t>
            </a:r>
            <a:r>
              <a:rPr lang="it-IT" sz="2100" dirty="0">
                <a:solidFill>
                  <a:srgbClr val="FF0000"/>
                </a:solidFill>
                <a:latin typeface="+mn-lt"/>
                <a:cs typeface="+mn-cs"/>
              </a:rPr>
              <a:t>San Marino</a:t>
            </a:r>
            <a:r>
              <a:rPr lang="en-US" sz="2100" dirty="0">
                <a:solidFill>
                  <a:srgbClr val="FF0000"/>
                </a:solidFill>
                <a:latin typeface="+mn-lt"/>
                <a:cs typeface="+mn-cs"/>
              </a:rPr>
              <a:t> Saudi Arabia</a:t>
            </a:r>
            <a:r>
              <a:rPr lang="en-US" sz="2100" dirty="0">
                <a:solidFill>
                  <a:schemeClr val="accent2">
                    <a:lumMod val="75000"/>
                  </a:schemeClr>
                </a:solidFill>
                <a:latin typeface="+mn-lt"/>
                <a:cs typeface="+mn-cs"/>
              </a:rPr>
              <a:t> </a:t>
            </a:r>
            <a:r>
              <a:rPr lang="en-US" sz="2100" dirty="0">
                <a:latin typeface="+mn-lt"/>
                <a:cs typeface="+mn-cs"/>
              </a:rPr>
              <a:t>Singapore</a:t>
            </a:r>
            <a:r>
              <a:rPr lang="en-US" sz="2100" dirty="0">
                <a:solidFill>
                  <a:schemeClr val="bg2">
                    <a:lumMod val="60000"/>
                    <a:lumOff val="40000"/>
                  </a:schemeClr>
                </a:solidFill>
                <a:latin typeface="+mn-lt"/>
                <a:cs typeface="+mn-cs"/>
              </a:rPr>
              <a:t> </a:t>
            </a:r>
            <a:r>
              <a:rPr lang="it-IT" sz="2100" dirty="0">
                <a:solidFill>
                  <a:srgbClr val="FF0000"/>
                </a:solidFill>
                <a:latin typeface="+mn-lt"/>
                <a:cs typeface="+mn-cs"/>
              </a:rPr>
              <a:t>Serbia  Slovakia</a:t>
            </a:r>
            <a:r>
              <a:rPr lang="en-US" sz="2100" dirty="0">
                <a:solidFill>
                  <a:srgbClr val="FF0000"/>
                </a:solidFill>
                <a:latin typeface="+mn-lt"/>
                <a:cs typeface="+mn-cs"/>
              </a:rPr>
              <a:t> </a:t>
            </a:r>
            <a:r>
              <a:rPr lang="it-IT" sz="2100" dirty="0">
                <a:solidFill>
                  <a:srgbClr val="FF0000"/>
                </a:solidFill>
                <a:latin typeface="+mn-lt"/>
                <a:cs typeface="+mn-cs"/>
              </a:rPr>
              <a:t>Slovenia</a:t>
            </a:r>
            <a:r>
              <a:rPr lang="en-US" sz="2100" dirty="0">
                <a:solidFill>
                  <a:srgbClr val="FF0000"/>
                </a:solidFill>
                <a:latin typeface="+mn-lt"/>
                <a:cs typeface="+mn-cs"/>
              </a:rPr>
              <a:t> </a:t>
            </a:r>
            <a:r>
              <a:rPr lang="it-IT" sz="2100" dirty="0">
                <a:solidFill>
                  <a:srgbClr val="FF0000"/>
                </a:solidFill>
                <a:latin typeface="+mn-lt"/>
                <a:cs typeface="+mn-cs"/>
              </a:rPr>
              <a:t>Sweden</a:t>
            </a:r>
            <a:r>
              <a:rPr lang="en-US" sz="2100" dirty="0">
                <a:solidFill>
                  <a:srgbClr val="FF0000"/>
                </a:solidFill>
                <a:latin typeface="+mn-lt"/>
                <a:cs typeface="+mn-cs"/>
              </a:rPr>
              <a:t> </a:t>
            </a:r>
            <a:r>
              <a:rPr lang="en-GB" sz="2100" dirty="0">
                <a:solidFill>
                  <a:srgbClr val="FF0000"/>
                </a:solidFill>
                <a:latin typeface="+mn-lt"/>
                <a:cs typeface="+mn-cs"/>
              </a:rPr>
              <a:t>Switzerland</a:t>
            </a:r>
            <a:r>
              <a:rPr lang="en-US" sz="2100" dirty="0">
                <a:solidFill>
                  <a:srgbClr val="FF0000"/>
                </a:solidFill>
                <a:latin typeface="+mn-lt"/>
                <a:cs typeface="+mn-cs"/>
              </a:rPr>
              <a:t> </a:t>
            </a:r>
            <a:r>
              <a:rPr lang="en-GB" sz="2100" dirty="0">
                <a:solidFill>
                  <a:srgbClr val="FF0000"/>
                </a:solidFill>
                <a:latin typeface="+mn-lt"/>
                <a:cs typeface="+mn-cs"/>
              </a:rPr>
              <a:t>Syria</a:t>
            </a:r>
            <a:r>
              <a:rPr lang="en-US" sz="2100" dirty="0">
                <a:latin typeface="+mn-lt"/>
                <a:cs typeface="+mn-cs"/>
              </a:rPr>
              <a:t> Taiwan </a:t>
            </a:r>
            <a:r>
              <a:rPr lang="en-GB" sz="2100" dirty="0">
                <a:solidFill>
                  <a:srgbClr val="FF0000"/>
                </a:solidFill>
                <a:latin typeface="+mn-lt"/>
                <a:cs typeface="+mn-cs"/>
              </a:rPr>
              <a:t>Tajikistan</a:t>
            </a:r>
            <a:r>
              <a:rPr lang="en-US" sz="2100" dirty="0">
                <a:solidFill>
                  <a:schemeClr val="accent2">
                    <a:lumMod val="75000"/>
                  </a:schemeClr>
                </a:solidFill>
                <a:latin typeface="+mn-lt"/>
                <a:cs typeface="+mn-cs"/>
              </a:rPr>
              <a:t> </a:t>
            </a:r>
            <a:r>
              <a:rPr lang="en-US" sz="2100" dirty="0">
                <a:latin typeface="+mn-lt"/>
                <a:cs typeface="+mn-cs"/>
              </a:rPr>
              <a:t>Thailand </a:t>
            </a:r>
            <a:r>
              <a:rPr lang="en-GB" sz="2100" dirty="0">
                <a:solidFill>
                  <a:srgbClr val="FF0000"/>
                </a:solidFill>
                <a:latin typeface="+mn-lt"/>
                <a:cs typeface="+mn-cs"/>
              </a:rPr>
              <a:t>Tunisia</a:t>
            </a:r>
            <a:r>
              <a:rPr lang="en-US" sz="2100" dirty="0">
                <a:solidFill>
                  <a:srgbClr val="FF0000"/>
                </a:solidFill>
                <a:latin typeface="+mn-lt"/>
                <a:cs typeface="+mn-cs"/>
              </a:rPr>
              <a:t> </a:t>
            </a:r>
            <a:r>
              <a:rPr lang="en-GB" sz="2100" dirty="0">
                <a:solidFill>
                  <a:srgbClr val="FF0000"/>
                </a:solidFill>
                <a:latin typeface="+mn-lt"/>
                <a:cs typeface="+mn-cs"/>
              </a:rPr>
              <a:t>Turkmenistan Turkey</a:t>
            </a:r>
            <a:r>
              <a:rPr lang="en-US" sz="2100" dirty="0">
                <a:solidFill>
                  <a:srgbClr val="FF0000"/>
                </a:solidFill>
                <a:latin typeface="+mn-lt"/>
                <a:cs typeface="+mn-cs"/>
              </a:rPr>
              <a:t> </a:t>
            </a:r>
            <a:r>
              <a:rPr lang="en-GB" sz="2100" dirty="0">
                <a:solidFill>
                  <a:srgbClr val="FF0000"/>
                </a:solidFill>
                <a:latin typeface="+mn-lt"/>
                <a:cs typeface="+mn-cs"/>
              </a:rPr>
              <a:t>United Kingdom</a:t>
            </a:r>
            <a:r>
              <a:rPr lang="en-US" sz="2100" dirty="0">
                <a:solidFill>
                  <a:srgbClr val="FF0000"/>
                </a:solidFill>
                <a:latin typeface="+mn-lt"/>
                <a:cs typeface="+mn-cs"/>
              </a:rPr>
              <a:t> United Arab Emirates </a:t>
            </a:r>
            <a:r>
              <a:rPr lang="en-GB" sz="2100" dirty="0">
                <a:solidFill>
                  <a:srgbClr val="FF0000"/>
                </a:solidFill>
                <a:latin typeface="+mn-lt"/>
                <a:cs typeface="+mn-cs"/>
              </a:rPr>
              <a:t>Ukraine</a:t>
            </a:r>
            <a:r>
              <a:rPr lang="en-US" sz="2100" dirty="0">
                <a:solidFill>
                  <a:srgbClr val="FF0000"/>
                </a:solidFill>
                <a:latin typeface="+mn-lt"/>
                <a:cs typeface="+mn-cs"/>
              </a:rPr>
              <a:t> </a:t>
            </a:r>
            <a:r>
              <a:rPr lang="en-GB" sz="2100" dirty="0">
                <a:solidFill>
                  <a:srgbClr val="FF0000"/>
                </a:solidFill>
                <a:latin typeface="+mn-lt"/>
                <a:cs typeface="+mn-cs"/>
              </a:rPr>
              <a:t>Uzbekistan Vatican  Yemen</a:t>
            </a:r>
            <a:endParaRPr lang="en-US" sz="2100" dirty="0">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1"/>
                </a:solidFill>
              </a:rPr>
              <a:t>BROADCAST PARTNERS</a:t>
            </a:r>
            <a:br>
              <a:rPr lang="en-GB" b="1" dirty="0" smtClean="0">
                <a:solidFill>
                  <a:schemeClr val="tx1"/>
                </a:solidFill>
              </a:rPr>
            </a:br>
            <a:endParaRPr lang="en-GB" b="1" dirty="0">
              <a:solidFill>
                <a:schemeClr val="tx1"/>
              </a:solidFill>
            </a:endParaRPr>
          </a:p>
        </p:txBody>
      </p:sp>
      <p:graphicFrame>
        <p:nvGraphicFramePr>
          <p:cNvPr id="9" name="Table 8"/>
          <p:cNvGraphicFramePr>
            <a:graphicFrameLocks noGrp="1"/>
          </p:cNvGraphicFramePr>
          <p:nvPr/>
        </p:nvGraphicFramePr>
        <p:xfrm>
          <a:off x="323529" y="1556792"/>
          <a:ext cx="8568955" cy="5048613"/>
        </p:xfrm>
        <a:graphic>
          <a:graphicData uri="http://schemas.openxmlformats.org/drawingml/2006/table">
            <a:tbl>
              <a:tblPr/>
              <a:tblGrid>
                <a:gridCol w="107870"/>
                <a:gridCol w="2292244"/>
                <a:gridCol w="350579"/>
                <a:gridCol w="350579"/>
                <a:gridCol w="350579"/>
                <a:gridCol w="350579"/>
                <a:gridCol w="350579"/>
                <a:gridCol w="350579"/>
                <a:gridCol w="350579"/>
                <a:gridCol w="350579"/>
                <a:gridCol w="350579"/>
                <a:gridCol w="350579"/>
                <a:gridCol w="350579"/>
                <a:gridCol w="350579"/>
                <a:gridCol w="350579"/>
                <a:gridCol w="350579"/>
                <a:gridCol w="350579"/>
                <a:gridCol w="350579"/>
                <a:gridCol w="431481"/>
                <a:gridCol w="128096"/>
              </a:tblGrid>
              <a:tr h="89233">
                <a:tc>
                  <a:txBody>
                    <a:bodyPr/>
                    <a:lstStyle/>
                    <a:p>
                      <a:pPr algn="l" fontAlgn="b"/>
                      <a:r>
                        <a:rPr lang="en-GB" sz="1000" b="0" i="0" u="none" strike="noStrike" dirty="0">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A452A"/>
                    </a:solidFill>
                  </a:tcPr>
                </a:tc>
              </a:tr>
              <a:tr h="801179">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BBC</a:t>
                      </a:r>
                    </a:p>
                  </a:txBody>
                  <a:tcPr marL="4797" marR="4797" marT="4797" marB="0" vert="vert27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EUROSPORT</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SKY TV (UK)</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CCTV 5</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GSC (SHANGHAI)</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NOW TV (HONG KONG)</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BEIJING TV</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SHENZHEN TV</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GUANGZHOU TV</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FOX SPORTS AUSTRALIA</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SHOWTIME ARABIA</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MEASAT MALAYSIA</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KUWAIT TV</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SKY NEW ZEALAND</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CINEPLEX THAILAND</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STAR HUB SINGAPORE</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dirty="0" smtClean="0">
                          <a:solidFill>
                            <a:srgbClr val="FFFFFF"/>
                          </a:solidFill>
                          <a:latin typeface="Calibri"/>
                        </a:rPr>
                        <a:t>LWS.TV </a:t>
                      </a:r>
                      <a:r>
                        <a:rPr lang="en-GB" sz="1000" b="1" i="0" u="none" strike="noStrike" dirty="0">
                          <a:solidFill>
                            <a:srgbClr val="FFFFFF"/>
                          </a:solidFill>
                          <a:latin typeface="Calibri"/>
                        </a:rPr>
                        <a:t>BET&amp;WIN</a:t>
                      </a:r>
                    </a:p>
                  </a:txBody>
                  <a:tcPr marL="4797" marR="4797" marT="4797" marB="0" vert="vert27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11514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a:noFill/>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vert="vert27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WUXI CLASSIC</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SIX REDS CHAMPIONSHIP</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AUSTRALIA GOLDFIELDS OPEN</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PAUL HUNTER CLASSIC (PTC)</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SHANGHAI MASTERS</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BRAZIL MASTERS</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POLAND OPEN (PTC)</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160312">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BELGIUM OPEN (PTC)</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INTERNATIONAL CHAMPIONSHIP</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PTC EUROPE</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l"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PTC EUROPE</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l"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UK CHAMPIONSHIP</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LIVE</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MUNICH OPEN (PTC)</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MASTERS</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LIVE</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SHOOT OUT</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GERMAN MASTERS</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WELSH OPEN</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LIVE</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HAINAN WORLD OPEN</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PTC GRAND FINAL</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CHINA OPEN</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WORLD CHAMPIONSHIP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LIVE</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PREMIER LEAGUE</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a:noFill/>
                    </a:lnR>
                    <a:lnT>
                      <a:noFill/>
                    </a:lnT>
                    <a:lnB>
                      <a:noFill/>
                    </a:lnB>
                    <a:solidFill>
                      <a:srgbClr val="C00000"/>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H/L</a:t>
                      </a:r>
                    </a:p>
                  </a:txBody>
                  <a:tcPr marL="4797" marR="4797" marT="4797" marB="0" anchor="b">
                    <a:lnL>
                      <a:noFill/>
                    </a:lnL>
                    <a:lnR>
                      <a:noFill/>
                    </a:lnR>
                    <a:lnT>
                      <a:noFill/>
                    </a:lnT>
                    <a:lnB>
                      <a:noFill/>
                    </a:lnB>
                    <a:solidFill>
                      <a:srgbClr val="0F253F"/>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95950">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CHAMPIONSHIP LEAGUE</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a:noFill/>
                    </a:lnB>
                    <a:solidFill>
                      <a:srgbClr val="DDD9C3"/>
                    </a:solidFill>
                  </a:tcPr>
                </a:tc>
                <a:tc>
                  <a:txBody>
                    <a:bodyPr/>
                    <a:lstStyle/>
                    <a:p>
                      <a:pPr algn="ctr" fontAlgn="b"/>
                      <a:r>
                        <a:rPr lang="en-GB" sz="1000" b="1" i="0" u="none" strike="noStrike">
                          <a:solidFill>
                            <a:srgbClr val="FFFFFF"/>
                          </a:solidFill>
                          <a:latin typeface="Calibri"/>
                        </a:rPr>
                        <a:t>LIVE</a:t>
                      </a:r>
                    </a:p>
                  </a:txBody>
                  <a:tcPr marL="4797" marR="4797" marT="4797"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100747">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c>
                  <a:txBody>
                    <a:bodyPr/>
                    <a:lstStyle/>
                    <a:p>
                      <a:pPr algn="l"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48B54"/>
                    </a:solidFill>
                  </a:tcPr>
                </a:tc>
                <a:tc>
                  <a:txBody>
                    <a:bodyPr/>
                    <a:lstStyle/>
                    <a:p>
                      <a:pPr algn="ctr" fontAlgn="b"/>
                      <a:r>
                        <a:rPr lang="en-GB" sz="1000" b="1" i="0" u="none" strike="noStrike">
                          <a:solidFill>
                            <a:srgbClr val="FFFFFF"/>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a:noFill/>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GB" sz="1000" b="1" i="0" u="none" strike="noStrike">
                          <a:solidFill>
                            <a:srgbClr val="FFFFFF"/>
                          </a:solidFill>
                          <a:latin typeface="Calibri"/>
                        </a:rPr>
                        <a:t> </a:t>
                      </a:r>
                    </a:p>
                  </a:txBody>
                  <a:tcPr marL="4797" marR="4797" marT="479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A452A"/>
                    </a:solidFill>
                  </a:tcPr>
                </a:tc>
              </a:tr>
              <a:tr h="89233">
                <a:tc>
                  <a:txBody>
                    <a:bodyPr/>
                    <a:lstStyle/>
                    <a:p>
                      <a:pPr algn="l" fontAlgn="b"/>
                      <a:r>
                        <a:rPr lang="en-GB" sz="1000" b="0" i="0" u="none" strike="noStrike">
                          <a:solidFill>
                            <a:srgbClr val="000000"/>
                          </a:solidFill>
                          <a:latin typeface="Calibri"/>
                        </a:rPr>
                        <a:t> </a:t>
                      </a:r>
                    </a:p>
                  </a:txBody>
                  <a:tcPr marL="4797" marR="4797" marT="479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ctr" fontAlgn="b"/>
                      <a:r>
                        <a:rPr lang="en-GB" sz="1000" b="0" i="0" u="none" strike="noStrike">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dirty="0">
                          <a:solidFill>
                            <a:srgbClr val="000000"/>
                          </a:solidFill>
                          <a:latin typeface="Calibri"/>
                        </a:rPr>
                        <a:t> </a:t>
                      </a:r>
                    </a:p>
                  </a:txBody>
                  <a:tcPr marL="4797" marR="4797" marT="479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452A"/>
                    </a:solidFill>
                  </a:tcPr>
                </a:tc>
                <a:tc>
                  <a:txBody>
                    <a:bodyPr/>
                    <a:lstStyle/>
                    <a:p>
                      <a:pPr algn="l" fontAlgn="b"/>
                      <a:r>
                        <a:rPr lang="en-GB" sz="1000" b="0" i="0" u="none" strike="noStrike" dirty="0">
                          <a:solidFill>
                            <a:srgbClr val="000000"/>
                          </a:solidFill>
                          <a:latin typeface="Calibri"/>
                        </a:rPr>
                        <a:t> </a:t>
                      </a:r>
                    </a:p>
                  </a:txBody>
                  <a:tcPr marL="4797" marR="4797" marT="479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A452A"/>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b="1" dirty="0" smtClean="0">
                <a:solidFill>
                  <a:schemeClr val="tx1"/>
                </a:solidFill>
              </a:rPr>
              <a:t>BROADCAST HOURS </a:t>
            </a:r>
            <a:br>
              <a:rPr lang="en-GB" b="1" dirty="0" smtClean="0">
                <a:solidFill>
                  <a:schemeClr val="tx1"/>
                </a:solidFill>
              </a:rPr>
            </a:br>
            <a:r>
              <a:rPr lang="en-GB" b="1" dirty="0" smtClean="0">
                <a:solidFill>
                  <a:schemeClr val="tx1"/>
                </a:solidFill>
              </a:rPr>
              <a:t>WORLD SNOOKER RANKING EVENTS</a:t>
            </a:r>
            <a:endParaRPr lang="en-GB" b="1" dirty="0">
              <a:solidFill>
                <a:schemeClr val="tx1"/>
              </a:solidFill>
            </a:endParaRPr>
          </a:p>
        </p:txBody>
      </p:sp>
      <p:graphicFrame>
        <p:nvGraphicFramePr>
          <p:cNvPr id="9" name="Chart 8"/>
          <p:cNvGraphicFramePr/>
          <p:nvPr/>
        </p:nvGraphicFramePr>
        <p:xfrm>
          <a:off x="539552" y="2132856"/>
          <a:ext cx="8568448" cy="472514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23528" y="6488668"/>
            <a:ext cx="1686872" cy="369332"/>
          </a:xfrm>
          <a:prstGeom prst="rect">
            <a:avLst/>
          </a:prstGeom>
          <a:noFill/>
        </p:spPr>
        <p:txBody>
          <a:bodyPr wrap="none" rtlCol="0">
            <a:spAutoFit/>
          </a:bodyPr>
          <a:lstStyle/>
          <a:p>
            <a:r>
              <a:rPr lang="en-GB" dirty="0" smtClean="0"/>
              <a:t>All figures 2011 </a:t>
            </a:r>
            <a:endParaRPr lang="en-GB" dirty="0"/>
          </a:p>
        </p:txBody>
      </p:sp>
      <p:sp>
        <p:nvSpPr>
          <p:cNvPr id="11" name="TextBox 10"/>
          <p:cNvSpPr txBox="1"/>
          <p:nvPr/>
        </p:nvSpPr>
        <p:spPr>
          <a:xfrm rot="16200000">
            <a:off x="-64079" y="3384561"/>
            <a:ext cx="856517" cy="369332"/>
          </a:xfrm>
          <a:prstGeom prst="rect">
            <a:avLst/>
          </a:prstGeom>
          <a:noFill/>
        </p:spPr>
        <p:txBody>
          <a:bodyPr wrap="none" rtlCol="0">
            <a:spAutoFit/>
          </a:bodyPr>
          <a:lstStyle/>
          <a:p>
            <a:r>
              <a:rPr lang="en-GB" dirty="0" smtClean="0"/>
              <a:t>HOURS</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1"/>
                </a:solidFill>
              </a:rPr>
              <a:t>AUDIENCE REACH </a:t>
            </a:r>
            <a:br>
              <a:rPr lang="en-GB" b="1" dirty="0" smtClean="0">
                <a:solidFill>
                  <a:schemeClr val="tx1"/>
                </a:solidFill>
              </a:rPr>
            </a:br>
            <a:r>
              <a:rPr lang="en-GB" b="1" dirty="0" smtClean="0">
                <a:solidFill>
                  <a:schemeClr val="tx1"/>
                </a:solidFill>
              </a:rPr>
              <a:t>WORLD SNOOKER RANKING EVENTS</a:t>
            </a:r>
            <a:endParaRPr lang="en-GB" b="1" dirty="0">
              <a:solidFill>
                <a:schemeClr val="tx1"/>
              </a:solidFill>
            </a:endParaRPr>
          </a:p>
        </p:txBody>
      </p:sp>
      <p:graphicFrame>
        <p:nvGraphicFramePr>
          <p:cNvPr id="3" name="Chart 2"/>
          <p:cNvGraphicFramePr/>
          <p:nvPr/>
        </p:nvGraphicFramePr>
        <p:xfrm>
          <a:off x="323528" y="2276872"/>
          <a:ext cx="8820472" cy="42443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23528" y="6488668"/>
            <a:ext cx="1686872" cy="369332"/>
          </a:xfrm>
          <a:prstGeom prst="rect">
            <a:avLst/>
          </a:prstGeom>
          <a:noFill/>
        </p:spPr>
        <p:txBody>
          <a:bodyPr wrap="none" rtlCol="0">
            <a:spAutoFit/>
          </a:bodyPr>
          <a:lstStyle/>
          <a:p>
            <a:r>
              <a:rPr lang="en-GB" dirty="0" smtClean="0"/>
              <a:t>All figures 2011 </a:t>
            </a:r>
            <a:endParaRPr lang="en-GB" dirty="0"/>
          </a:p>
        </p:txBody>
      </p:sp>
      <p:sp>
        <p:nvSpPr>
          <p:cNvPr id="5" name="TextBox 4"/>
          <p:cNvSpPr txBox="1"/>
          <p:nvPr/>
        </p:nvSpPr>
        <p:spPr>
          <a:xfrm>
            <a:off x="7457128" y="6488668"/>
            <a:ext cx="1404744" cy="369332"/>
          </a:xfrm>
          <a:prstGeom prst="rect">
            <a:avLst/>
          </a:prstGeom>
          <a:noFill/>
        </p:spPr>
        <p:txBody>
          <a:bodyPr wrap="none" rtlCol="0">
            <a:spAutoFit/>
          </a:bodyPr>
          <a:lstStyle/>
          <a:p>
            <a:r>
              <a:rPr lang="en-GB" dirty="0" smtClean="0"/>
              <a:t>+1 min reach</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814</Words>
  <Application>Microsoft Office PowerPoint</Application>
  <PresentationFormat>On-screen Show (4:3)</PresentationFormat>
  <Paragraphs>627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PLAYER SPONSORSHIP PRESENTATION</vt:lpstr>
      <vt:lpstr>DAVID GRACE </vt:lpstr>
      <vt:lpstr>DAVID GRACE </vt:lpstr>
      <vt:lpstr>SNOOKER – THRIVING FAN BASE </vt:lpstr>
      <vt:lpstr>WORLD SNOOKER TOUR  </vt:lpstr>
      <vt:lpstr>WORLD WIDE TV COVERAGE  </vt:lpstr>
      <vt:lpstr>BROADCAST PARTNERS </vt:lpstr>
      <vt:lpstr>BROADCAST HOURS  WORLD SNOOKER RANKING EVENTS</vt:lpstr>
      <vt:lpstr>AUDIENCE REACH  WORLD SNOOKER RANKING EVENTS</vt:lpstr>
      <vt:lpstr>BROADCAST HOURS  WORLD SNOOKER INVITATION EVENTS</vt:lpstr>
      <vt:lpstr>AUDIENCE REACH  WORLD SNOOKER INVITATION EVENTS</vt:lpstr>
      <vt:lpstr>BROADCAST HOURS PRO TOUR CHAMPIONSHIP</vt:lpstr>
      <vt:lpstr>AUDIENCE REACH  PRO TOUR CHAMPIONSHIP </vt:lpstr>
      <vt:lpstr>SPONSORSHIP BENEFITS </vt:lpstr>
      <vt:lpstr>GREAT EXPOSURE FOR YOUR BUSINESS </vt:lpstr>
      <vt:lpstr>CONTACT DAVID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Miles Pearce</dc:creator>
  <cp:lastModifiedBy>Frank Grace</cp:lastModifiedBy>
  <cp:revision>52</cp:revision>
  <dcterms:created xsi:type="dcterms:W3CDTF">2012-01-24T09:31:15Z</dcterms:created>
  <dcterms:modified xsi:type="dcterms:W3CDTF">2012-07-04T23:49:00Z</dcterms:modified>
</cp:coreProperties>
</file>